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notesMasterIdLst>
    <p:notesMasterId r:id="rId23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x="18288000" cy="10287000"/>
  <p:notesSz cx="6858000" cy="9144000"/>
  <p:embeddedFontLst>
    <p:embeddedFont>
      <p:font typeface="League Spartan" charset="1" panose="00000800000000000000"/>
      <p:regular r:id="rId26"/>
    </p:embeddedFont>
    <p:embeddedFont>
      <p:font typeface="Canva Sans Bold" charset="1" panose="020B0803030501040103"/>
      <p:regular r:id="rId27"/>
    </p:embeddedFont>
    <p:embeddedFont>
      <p:font typeface="Calibri (MS) Bold" charset="1" panose="020F0702030404030204"/>
      <p:regular r:id="rId28"/>
    </p:embeddedFont>
    <p:embeddedFont>
      <p:font typeface="Calibri (MS)" charset="1" panose="020F0502020204030204"/>
      <p:regular r:id="rId29"/>
    </p:embeddedFont>
    <p:embeddedFont>
      <p:font typeface="Alegreya Sans Bold" charset="1" panose="00000800000000000000"/>
      <p:regular r:id="rId3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font" Target="fonts/font26.fntdata"/><Relationship Id="rId21" Type="http://schemas.openxmlformats.org/officeDocument/2006/relationships/slide" Target="slides/slide16.xml"/><Relationship Id="rId3" Type="http://schemas.openxmlformats.org/officeDocument/2006/relationships/viewProps" Target="viewProps.xml"/><Relationship Id="rId34" Type="http://schemas.openxmlformats.org/officeDocument/2006/relationships/customXml" Target="../customXml/item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Slide" Target="notesSlides/notesSlide1.xml"/><Relationship Id="rId7" Type="http://schemas.openxmlformats.org/officeDocument/2006/relationships/slide" Target="slides/slide2.xml"/><Relationship Id="rId33" Type="http://schemas.openxmlformats.org/officeDocument/2006/relationships/customXml" Target="../customXml/item1.xml"/><Relationship Id="rId16" Type="http://schemas.openxmlformats.org/officeDocument/2006/relationships/slide" Target="slides/slide11.xml"/><Relationship Id="rId2" Type="http://schemas.openxmlformats.org/officeDocument/2006/relationships/presProps" Target="presProps.xml"/><Relationship Id="rId20" Type="http://schemas.openxmlformats.org/officeDocument/2006/relationships/slide" Target="slides/slide15.xml"/><Relationship Id="rId29" Type="http://schemas.openxmlformats.org/officeDocument/2006/relationships/font" Target="fonts/font29.fntdata"/><Relationship Id="rId1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24" Type="http://schemas.openxmlformats.org/officeDocument/2006/relationships/theme" Target="theme/theme2.xml"/><Relationship Id="rId32" Type="http://schemas.openxmlformats.org/officeDocument/2006/relationships/font" Target="fonts/font32.fntdata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28.fntdata"/><Relationship Id="rId5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Slide" Target="notesSlides/notesSlide3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font" Target="fonts/font27.fntdata"/><Relationship Id="rId30" Type="http://schemas.openxmlformats.org/officeDocument/2006/relationships/notesSlide" Target="notesSlides/notesSlide2.xml"/><Relationship Id="rId4" Type="http://schemas.openxmlformats.org/officeDocument/2006/relationships/theme" Target="theme/theme1.xml"/><Relationship Id="rId9" Type="http://schemas.openxmlformats.org/officeDocument/2006/relationships/slide" Target="slides/slide4.xml"/><Relationship Id="rId35" Type="http://schemas.openxmlformats.org/officeDocument/2006/relationships/customXml" Target="../customXml/item3.xml"/><Relationship Id="rId8" Type="http://schemas.openxmlformats.org/officeDocument/2006/relationships/slide" Target="slides/slide3.xml"/></Relationships>
</file>

<file path=ppt/notesMasters/_rels/notesMaster1.xml.rels><?xml version="1.0" encoding="UTF-8" standalone="yes"?><Relationships xmlns="http://schemas.openxmlformats.org/package/2006/relationships"><Relationship Id="rId1" Target="../theme/theme2.xml" Type="http://schemas.openxmlformats.org/officeDocument/2006/relationships/theme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.xml" Type="http://schemas.openxmlformats.org/officeDocument/2006/relationships/slide"/></Relationships>
</file>

<file path=ppt/notesSlides/_rels/notesSlide2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4.xml" Type="http://schemas.openxmlformats.org/officeDocument/2006/relationships/slide"/></Relationships>
</file>

<file path=ppt/notesSlides/_rels/notesSlide3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6.xml" Type="http://schemas.openxmlformats.org/officeDocument/2006/relationships/slide"/></Relationships>
</file>

<file path=ppt/notesSlides/notesSlide1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Recycling Royalty – the best recycler there is!</a:t>
            </a:r>
          </a:p>
          <a:p>
            <a:r>
              <a:rPr lang="en-US"/>
              <a:t>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Adapted from: Strategies for Effective Group Process: Establish Ground Rules - Susan Fitzell</a:t>
            </a:r>
          </a:p>
          <a:p>
            <a:r>
              <a:rPr lang="en-US"/>
              <a:t>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20</a:t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.xml" Type="http://schemas.openxmlformats.org/officeDocument/2006/relationships/notesSlide"/><Relationship Id="rId3" Target="../media/image1.png" Type="http://schemas.openxmlformats.org/officeDocument/2006/relationships/image"/><Relationship Id="rId4" Target="../media/image2.svg" Type="http://schemas.openxmlformats.org/officeDocument/2006/relationships/image"/><Relationship Id="rId5" Target="../media/image3.png" Type="http://schemas.openxmlformats.org/officeDocument/2006/relationships/image"/><Relationship Id="rId6" Target="../media/image4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.png" Type="http://schemas.openxmlformats.org/officeDocument/2006/relationships/image"/><Relationship Id="rId3" Target="../media/image4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6.png" Type="http://schemas.openxmlformats.org/officeDocument/2006/relationships/image"/><Relationship Id="rId3" Target="../media/image17.svg" Type="http://schemas.openxmlformats.org/officeDocument/2006/relationships/image"/><Relationship Id="rId4" Target="../media/image18.png" Type="http://schemas.openxmlformats.org/officeDocument/2006/relationships/image"/><Relationship Id="rId5" Target="../media/image19.svg" Type="http://schemas.openxmlformats.org/officeDocument/2006/relationships/image"/><Relationship Id="rId6" Target="../media/image20.png" Type="http://schemas.openxmlformats.org/officeDocument/2006/relationships/image"/><Relationship Id="rId7" Target="../media/image21.svg" Type="http://schemas.openxmlformats.org/officeDocument/2006/relationships/image"/><Relationship Id="rId8" Target="../media/image22.png" Type="http://schemas.openxmlformats.org/officeDocument/2006/relationships/image"/><Relationship Id="rId9" Target="../media/image4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4.pn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2.svg" Type="http://schemas.openxmlformats.org/officeDocument/2006/relationships/image"/><Relationship Id="rId2" Target="../media/image4.png" Type="http://schemas.openxmlformats.org/officeDocument/2006/relationships/image"/><Relationship Id="rId3" Target="../media/image5.png" Type="http://schemas.openxmlformats.org/officeDocument/2006/relationships/image"/><Relationship Id="rId4" Target="../media/image6.svg" Type="http://schemas.openxmlformats.org/officeDocument/2006/relationships/image"/><Relationship Id="rId5" Target="../media/image7.png" Type="http://schemas.openxmlformats.org/officeDocument/2006/relationships/image"/><Relationship Id="rId6" Target="../media/image8.svg" Type="http://schemas.openxmlformats.org/officeDocument/2006/relationships/image"/><Relationship Id="rId7" Target="../media/image9.png" Type="http://schemas.openxmlformats.org/officeDocument/2006/relationships/image"/><Relationship Id="rId8" Target="../media/image10.svg" Type="http://schemas.openxmlformats.org/officeDocument/2006/relationships/image"/><Relationship Id="rId9" Target="../media/image11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2" Target="../notesSlides/notesSlide2.xml" Type="http://schemas.openxmlformats.org/officeDocument/2006/relationships/notesSlide"/><Relationship Id="rId3" Target="../media/image4.png" Type="http://schemas.openxmlformats.org/officeDocument/2006/relationships/image"/><Relationship Id="rId4" Target="../media/image5.png" Type="http://schemas.openxmlformats.org/officeDocument/2006/relationships/image"/><Relationship Id="rId5" Target="../media/image6.svg" Type="http://schemas.openxmlformats.org/officeDocument/2006/relationships/image"/><Relationship Id="rId6" Target="../media/image7.png" Type="http://schemas.openxmlformats.org/officeDocument/2006/relationships/image"/><Relationship Id="rId7" Target="../media/image8.svg" Type="http://schemas.openxmlformats.org/officeDocument/2006/relationships/image"/><Relationship Id="rId8" Target="../media/image9.png" Type="http://schemas.openxmlformats.org/officeDocument/2006/relationships/image"/><Relationship Id="rId9" Target="../media/image10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3.xml" Type="http://schemas.openxmlformats.org/officeDocument/2006/relationships/notesSlide"/><Relationship Id="rId3" Target="../media/image4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.png" Type="http://schemas.openxmlformats.org/officeDocument/2006/relationships/image"/><Relationship Id="rId3" Target="../media/image4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4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7EBC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666379" y="423582"/>
            <a:ext cx="15434223" cy="9548392"/>
            <a:chOff x="0" y="0"/>
            <a:chExt cx="20578964" cy="1273118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13190117" y="2891118"/>
              <a:ext cx="7388847" cy="7987942"/>
            </a:xfrm>
            <a:custGeom>
              <a:avLst/>
              <a:gdLst/>
              <a:ahLst/>
              <a:cxnLst/>
              <a:rect r="r" b="b" t="t" l="l"/>
              <a:pathLst>
                <a:path h="7987942" w="7388847">
                  <a:moveTo>
                    <a:pt x="0" y="0"/>
                  </a:moveTo>
                  <a:lnTo>
                    <a:pt x="7388847" y="0"/>
                  </a:lnTo>
                  <a:lnTo>
                    <a:pt x="7388847" y="7987942"/>
                  </a:lnTo>
                  <a:lnTo>
                    <a:pt x="0" y="798794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4345172" cy="3704259"/>
            </a:xfrm>
            <a:custGeom>
              <a:avLst/>
              <a:gdLst/>
              <a:ahLst/>
              <a:cxnLst/>
              <a:rect r="r" b="b" t="t" l="l"/>
              <a:pathLst>
                <a:path h="3704259" w="4345172">
                  <a:moveTo>
                    <a:pt x="0" y="0"/>
                  </a:moveTo>
                  <a:lnTo>
                    <a:pt x="4345172" y="0"/>
                  </a:lnTo>
                  <a:lnTo>
                    <a:pt x="4345172" y="3704259"/>
                  </a:lnTo>
                  <a:lnTo>
                    <a:pt x="0" y="370425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0" r="0" b="0"/>
              </a:stretch>
            </a:blipFill>
          </p:spPr>
        </p:sp>
        <p:sp>
          <p:nvSpPr>
            <p:cNvPr name="TextBox 5" id="5"/>
            <p:cNvSpPr txBox="true"/>
            <p:nvPr/>
          </p:nvSpPr>
          <p:spPr>
            <a:xfrm rot="-1575549">
              <a:off x="662789" y="3388138"/>
              <a:ext cx="10583510" cy="449328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3949"/>
                </a:lnSpc>
              </a:pPr>
              <a:r>
                <a:rPr lang="en-US" sz="9299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Be Recycling </a:t>
              </a:r>
            </a:p>
            <a:p>
              <a:pPr algn="ctr">
                <a:lnSpc>
                  <a:spcPts val="13949"/>
                </a:lnSpc>
              </a:pPr>
              <a:r>
                <a:rPr lang="en-US" sz="9299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Royalty</a:t>
              </a:r>
            </a:p>
          </p:txBody>
        </p:sp>
        <p:sp>
          <p:nvSpPr>
            <p:cNvPr name="Freeform 6" id="6"/>
            <p:cNvSpPr/>
            <p:nvPr/>
          </p:nvSpPr>
          <p:spPr>
            <a:xfrm flipH="false" flipV="false" rot="0">
              <a:off x="11579412" y="1555143"/>
              <a:ext cx="2520957" cy="2149116"/>
            </a:xfrm>
            <a:custGeom>
              <a:avLst/>
              <a:gdLst/>
              <a:ahLst/>
              <a:cxnLst/>
              <a:rect r="r" b="b" t="t" l="l"/>
              <a:pathLst>
                <a:path h="2149116" w="2520957">
                  <a:moveTo>
                    <a:pt x="0" y="0"/>
                  </a:moveTo>
                  <a:lnTo>
                    <a:pt x="2520957" y="0"/>
                  </a:lnTo>
                  <a:lnTo>
                    <a:pt x="2520957" y="2149116"/>
                  </a:lnTo>
                  <a:lnTo>
                    <a:pt x="0" y="214911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0" r="0" b="0"/>
              </a:stretch>
            </a:blip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2665506" y="9026931"/>
              <a:ext cx="4345172" cy="3704259"/>
            </a:xfrm>
            <a:custGeom>
              <a:avLst/>
              <a:gdLst/>
              <a:ahLst/>
              <a:cxnLst/>
              <a:rect r="r" b="b" t="t" l="l"/>
              <a:pathLst>
                <a:path h="3704259" w="4345172">
                  <a:moveTo>
                    <a:pt x="0" y="0"/>
                  </a:moveTo>
                  <a:lnTo>
                    <a:pt x="4345172" y="0"/>
                  </a:lnTo>
                  <a:lnTo>
                    <a:pt x="4345172" y="3704258"/>
                  </a:lnTo>
                  <a:lnTo>
                    <a:pt x="0" y="370425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0" r="0" b="0"/>
              </a:stretch>
            </a:blipFill>
          </p:spPr>
        </p:sp>
      </p:grpSp>
      <p:sp>
        <p:nvSpPr>
          <p:cNvPr name="Freeform 8" id="8"/>
          <p:cNvSpPr/>
          <p:nvPr/>
        </p:nvSpPr>
        <p:spPr>
          <a:xfrm flipH="false" flipV="false" rot="0">
            <a:off x="14169207" y="8476397"/>
            <a:ext cx="3862789" cy="1563806"/>
          </a:xfrm>
          <a:custGeom>
            <a:avLst/>
            <a:gdLst/>
            <a:ahLst/>
            <a:cxnLst/>
            <a:rect r="r" b="b" t="t" l="l"/>
            <a:pathLst>
              <a:path h="1563806" w="3862789">
                <a:moveTo>
                  <a:pt x="0" y="0"/>
                </a:moveTo>
                <a:lnTo>
                  <a:pt x="3862789" y="0"/>
                </a:lnTo>
                <a:lnTo>
                  <a:pt x="3862789" y="1563806"/>
                </a:lnTo>
                <a:lnTo>
                  <a:pt x="0" y="156380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9686302" y="3597309"/>
            <a:ext cx="7886700" cy="2874112"/>
            <a:chOff x="0" y="0"/>
            <a:chExt cx="10515600" cy="383214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0515600" cy="3832149"/>
            </a:xfrm>
            <a:custGeom>
              <a:avLst/>
              <a:gdLst/>
              <a:ahLst/>
              <a:cxnLst/>
              <a:rect r="r" b="b" t="t" l="l"/>
              <a:pathLst>
                <a:path h="3832149" w="10515600">
                  <a:moveTo>
                    <a:pt x="0" y="0"/>
                  </a:moveTo>
                  <a:lnTo>
                    <a:pt x="10515600" y="0"/>
                  </a:lnTo>
                  <a:lnTo>
                    <a:pt x="10515600" y="3832149"/>
                  </a:lnTo>
                  <a:lnTo>
                    <a:pt x="0" y="3832149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04825"/>
              <a:ext cx="10515600" cy="4336974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ctr">
                <a:lnSpc>
                  <a:spcPts val="11880"/>
                </a:lnSpc>
              </a:pPr>
              <a:r>
                <a:rPr lang="en-US" sz="6600" b="true">
                  <a:solidFill>
                    <a:srgbClr val="7EBC00"/>
                  </a:solidFill>
                  <a:latin typeface="Alegreya Sans Bold"/>
                  <a:ea typeface="Alegreya Sans Bold"/>
                  <a:cs typeface="Alegreya Sans Bold"/>
                  <a:sym typeface="Alegreya Sans Bold"/>
                </a:rPr>
                <a:t>with the right kind of signs</a:t>
              </a:r>
            </a:p>
          </p:txBody>
        </p:sp>
      </p:grpSp>
      <p:sp>
        <p:nvSpPr>
          <p:cNvPr name="Freeform 5" id="5" descr="A green circle with a star and a number on it  Description automatically generated"/>
          <p:cNvSpPr/>
          <p:nvPr/>
        </p:nvSpPr>
        <p:spPr>
          <a:xfrm flipH="false" flipV="false" rot="0">
            <a:off x="507619" y="300605"/>
            <a:ext cx="8317557" cy="8317557"/>
          </a:xfrm>
          <a:custGeom>
            <a:avLst/>
            <a:gdLst/>
            <a:ahLst/>
            <a:cxnLst/>
            <a:rect r="r" b="b" t="t" l="l"/>
            <a:pathLst>
              <a:path h="8317557" w="8317557">
                <a:moveTo>
                  <a:pt x="0" y="0"/>
                </a:moveTo>
                <a:lnTo>
                  <a:pt x="8317557" y="0"/>
                </a:lnTo>
                <a:lnTo>
                  <a:pt x="8317557" y="8317557"/>
                </a:lnTo>
                <a:lnTo>
                  <a:pt x="0" y="831755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0" y="9087267"/>
            <a:ext cx="18288000" cy="1199733"/>
            <a:chOff x="0" y="0"/>
            <a:chExt cx="4816593" cy="315979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4816592" cy="315979"/>
            </a:xfrm>
            <a:custGeom>
              <a:avLst/>
              <a:gdLst/>
              <a:ahLst/>
              <a:cxnLst/>
              <a:rect r="r" b="b" t="t" l="l"/>
              <a:pathLst>
                <a:path h="315979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315979"/>
                  </a:lnTo>
                  <a:lnTo>
                    <a:pt x="0" y="315979"/>
                  </a:lnTo>
                  <a:close/>
                </a:path>
              </a:pathLst>
            </a:custGeom>
            <a:solidFill>
              <a:srgbClr val="7EBC00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28575"/>
              <a:ext cx="4816593" cy="34455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06"/>
                </a:lnSpc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15871197" y="9255831"/>
            <a:ext cx="2130736" cy="862604"/>
          </a:xfrm>
          <a:custGeom>
            <a:avLst/>
            <a:gdLst/>
            <a:ahLst/>
            <a:cxnLst/>
            <a:rect r="r" b="b" t="t" l="l"/>
            <a:pathLst>
              <a:path h="862604" w="2130736">
                <a:moveTo>
                  <a:pt x="0" y="0"/>
                </a:moveTo>
                <a:lnTo>
                  <a:pt x="2130736" y="0"/>
                </a:lnTo>
                <a:lnTo>
                  <a:pt x="2130736" y="862604"/>
                </a:lnTo>
                <a:lnTo>
                  <a:pt x="0" y="86260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485900" y="2640803"/>
            <a:ext cx="15773400" cy="4379062"/>
            <a:chOff x="0" y="0"/>
            <a:chExt cx="21031200" cy="583874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1031200" cy="5838749"/>
            </a:xfrm>
            <a:custGeom>
              <a:avLst/>
              <a:gdLst/>
              <a:ahLst/>
              <a:cxnLst/>
              <a:rect r="r" b="b" t="t" l="l"/>
              <a:pathLst>
                <a:path h="5838749" w="21031200">
                  <a:moveTo>
                    <a:pt x="0" y="0"/>
                  </a:moveTo>
                  <a:lnTo>
                    <a:pt x="21031200" y="0"/>
                  </a:lnTo>
                  <a:lnTo>
                    <a:pt x="21031200" y="5838749"/>
                  </a:lnTo>
                  <a:lnTo>
                    <a:pt x="0" y="5838749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04825"/>
              <a:ext cx="21031200" cy="6343574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ctr">
                <a:lnSpc>
                  <a:spcPts val="11880"/>
                </a:lnSpc>
              </a:pPr>
              <a:r>
                <a:rPr lang="en-US" sz="6600" b="true">
                  <a:solidFill>
                    <a:srgbClr val="7EBC00"/>
                  </a:solidFill>
                  <a:latin typeface="Alegreya Sans Bold"/>
                  <a:ea typeface="Alegreya Sans Bold"/>
                  <a:cs typeface="Alegreya Sans Bold"/>
                  <a:sym typeface="Alegreya Sans Bold"/>
                </a:rPr>
                <a:t>Since March 2025, our government has asked all schools  to  recycle</a:t>
              </a:r>
            </a:p>
            <a:p>
              <a:pPr algn="ctr">
                <a:lnSpc>
                  <a:spcPts val="11880"/>
                </a:lnSpc>
              </a:pPr>
              <a:r>
                <a:rPr lang="en-US" sz="6600" b="true">
                  <a:solidFill>
                    <a:srgbClr val="7EBC00"/>
                  </a:solidFill>
                  <a:latin typeface="Alegreya Sans Bold"/>
                  <a:ea typeface="Alegreya Sans Bold"/>
                  <a:cs typeface="Alegreya Sans Bold"/>
                  <a:sym typeface="Alegreya Sans Bold"/>
                </a:rPr>
                <a:t>as much of their ‘stuff’ as possible</a:t>
              </a: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0" y="9087267"/>
            <a:ext cx="18288000" cy="1199733"/>
            <a:chOff x="0" y="0"/>
            <a:chExt cx="4816593" cy="31597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4816592" cy="315979"/>
            </a:xfrm>
            <a:custGeom>
              <a:avLst/>
              <a:gdLst/>
              <a:ahLst/>
              <a:cxnLst/>
              <a:rect r="r" b="b" t="t" l="l"/>
              <a:pathLst>
                <a:path h="315979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315979"/>
                  </a:lnTo>
                  <a:lnTo>
                    <a:pt x="0" y="315979"/>
                  </a:lnTo>
                  <a:close/>
                </a:path>
              </a:pathLst>
            </a:custGeom>
            <a:solidFill>
              <a:srgbClr val="7EBC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28575"/>
              <a:ext cx="4816593" cy="34455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06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5871197" y="9255831"/>
            <a:ext cx="2130736" cy="862604"/>
          </a:xfrm>
          <a:custGeom>
            <a:avLst/>
            <a:gdLst/>
            <a:ahLst/>
            <a:cxnLst/>
            <a:rect r="r" b="b" t="t" l="l"/>
            <a:pathLst>
              <a:path h="862604" w="2130736">
                <a:moveTo>
                  <a:pt x="0" y="0"/>
                </a:moveTo>
                <a:lnTo>
                  <a:pt x="2130736" y="0"/>
                </a:lnTo>
                <a:lnTo>
                  <a:pt x="2130736" y="862604"/>
                </a:lnTo>
                <a:lnTo>
                  <a:pt x="0" y="86260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366150"/>
            <a:ext cx="15773400" cy="1988345"/>
            <a:chOff x="0" y="0"/>
            <a:chExt cx="21031200" cy="265112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1031200" cy="2651126"/>
            </a:xfrm>
            <a:custGeom>
              <a:avLst/>
              <a:gdLst/>
              <a:ahLst/>
              <a:cxnLst/>
              <a:rect r="r" b="b" t="t" l="l"/>
              <a:pathLst>
                <a:path h="2651126" w="21031200">
                  <a:moveTo>
                    <a:pt x="0" y="0"/>
                  </a:moveTo>
                  <a:lnTo>
                    <a:pt x="21031200" y="0"/>
                  </a:lnTo>
                  <a:lnTo>
                    <a:pt x="21031200" y="2651126"/>
                  </a:lnTo>
                  <a:lnTo>
                    <a:pt x="0" y="2651126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85725"/>
              <a:ext cx="21031200" cy="2736851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l" marL="0" indent="0" lvl="0">
                <a:lnSpc>
                  <a:spcPts val="6859"/>
                </a:lnSpc>
                <a:spcBef>
                  <a:spcPct val="0"/>
                </a:spcBef>
              </a:pPr>
              <a:r>
                <a:rPr lang="en-US" b="true" sz="4899" strike="noStrike" u="none">
                  <a:solidFill>
                    <a:srgbClr val="7EBC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Time for Action!</a:t>
              </a: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257300" y="2738438"/>
            <a:ext cx="15773400" cy="6527007"/>
            <a:chOff x="0" y="0"/>
            <a:chExt cx="21031200" cy="870267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1031200" cy="8702676"/>
            </a:xfrm>
            <a:custGeom>
              <a:avLst/>
              <a:gdLst/>
              <a:ahLst/>
              <a:cxnLst/>
              <a:rect r="r" b="b" t="t" l="l"/>
              <a:pathLst>
                <a:path h="8702676" w="21031200">
                  <a:moveTo>
                    <a:pt x="0" y="0"/>
                  </a:moveTo>
                  <a:lnTo>
                    <a:pt x="21031200" y="0"/>
                  </a:lnTo>
                  <a:lnTo>
                    <a:pt x="21031200" y="8702676"/>
                  </a:lnTo>
                  <a:lnTo>
                    <a:pt x="0" y="8702676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04800"/>
              <a:ext cx="21031200" cy="9007476"/>
            </a:xfrm>
            <a:prstGeom prst="rect">
              <a:avLst/>
            </a:prstGeom>
          </p:spPr>
          <p:txBody>
            <a:bodyPr anchor="t" rtlCol="false" tIns="0" lIns="0" bIns="0" rIns="0"/>
            <a:lstStyle/>
            <a:p>
              <a:pPr algn="just" marL="0" indent="0" lvl="1">
                <a:lnSpc>
                  <a:spcPts val="6875"/>
                </a:lnSpc>
                <a:spcBef>
                  <a:spcPct val="0"/>
                </a:spcBef>
              </a:pPr>
              <a:r>
                <a:rPr lang="en-US" sz="3600" strike="noStrike" u="none">
                  <a:solidFill>
                    <a:srgbClr val="3C372B"/>
                  </a:solidFill>
                  <a:latin typeface="Calibri (MS)"/>
                  <a:ea typeface="Calibri (MS)"/>
                  <a:cs typeface="Calibri (MS)"/>
                  <a:sym typeface="Calibri (MS)"/>
                </a:rPr>
                <a:t>We are going to complete a survey of how well our school is set up to recycle.</a:t>
              </a:r>
            </a:p>
            <a:p>
              <a:pPr algn="just" marL="0" indent="0" lvl="1">
                <a:lnSpc>
                  <a:spcPts val="6875"/>
                </a:lnSpc>
                <a:spcBef>
                  <a:spcPct val="0"/>
                </a:spcBef>
              </a:pPr>
            </a:p>
            <a:p>
              <a:pPr algn="just" marL="0" indent="0" lvl="1">
                <a:lnSpc>
                  <a:spcPts val="6875"/>
                </a:lnSpc>
                <a:spcBef>
                  <a:spcPct val="0"/>
                </a:spcBef>
              </a:pPr>
              <a:r>
                <a:rPr lang="en-US" sz="3600" strike="noStrike" u="none">
                  <a:solidFill>
                    <a:srgbClr val="3C372B"/>
                  </a:solidFill>
                  <a:latin typeface="Calibri (MS)"/>
                  <a:ea typeface="Calibri (MS)"/>
                  <a:cs typeface="Calibri (MS)"/>
                  <a:sym typeface="Calibri (MS)"/>
                </a:rPr>
                <a:t>It will tell us:</a:t>
              </a:r>
            </a:p>
            <a:p>
              <a:pPr algn="just" marL="777240" indent="-388620" lvl="1">
                <a:lnSpc>
                  <a:spcPts val="6875"/>
                </a:lnSpc>
                <a:buAutoNum type="arabicPeriod" startAt="1"/>
              </a:pPr>
              <a:r>
                <a:rPr lang="en-US" sz="3600" strike="noStrike" u="none">
                  <a:solidFill>
                    <a:srgbClr val="3C372B"/>
                  </a:solidFill>
                  <a:latin typeface="Calibri (MS)"/>
                  <a:ea typeface="Calibri (MS)"/>
                  <a:cs typeface="Calibri (MS)"/>
                  <a:sym typeface="Calibri (MS)"/>
                </a:rPr>
                <a:t>What we are doing well</a:t>
              </a:r>
            </a:p>
            <a:p>
              <a:pPr algn="just" marL="777240" indent="-388620" lvl="1">
                <a:lnSpc>
                  <a:spcPts val="6875"/>
                </a:lnSpc>
                <a:buAutoNum type="arabicPeriod" startAt="1"/>
              </a:pPr>
              <a:r>
                <a:rPr lang="en-US" sz="3600" strike="noStrike" u="none">
                  <a:solidFill>
                    <a:srgbClr val="3C372B"/>
                  </a:solidFill>
                  <a:latin typeface="Calibri (MS)"/>
                  <a:ea typeface="Calibri (MS)"/>
                  <a:cs typeface="Calibri (MS)"/>
                  <a:sym typeface="Calibri (MS)"/>
                </a:rPr>
                <a:t>What to improve to help us </a:t>
              </a:r>
              <a:r>
                <a:rPr lang="en-US" sz="3600" strike="noStrike" u="sng">
                  <a:solidFill>
                    <a:srgbClr val="3C372B"/>
                  </a:solidFill>
                  <a:latin typeface="Calibri (MS)"/>
                  <a:ea typeface="Calibri (MS)"/>
                  <a:cs typeface="Calibri (MS)"/>
                  <a:sym typeface="Calibri (MS)"/>
                </a:rPr>
                <a:t>recycle even more!</a:t>
              </a:r>
            </a:p>
            <a:p>
              <a:pPr algn="just">
                <a:lnSpc>
                  <a:spcPts val="6875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0" y="9087267"/>
            <a:ext cx="18288000" cy="1199733"/>
            <a:chOff x="0" y="0"/>
            <a:chExt cx="4816593" cy="315979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4816592" cy="315979"/>
            </a:xfrm>
            <a:custGeom>
              <a:avLst/>
              <a:gdLst/>
              <a:ahLst/>
              <a:cxnLst/>
              <a:rect r="r" b="b" t="t" l="l"/>
              <a:pathLst>
                <a:path h="315979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315979"/>
                  </a:lnTo>
                  <a:lnTo>
                    <a:pt x="0" y="315979"/>
                  </a:lnTo>
                  <a:close/>
                </a:path>
              </a:pathLst>
            </a:custGeom>
            <a:solidFill>
              <a:srgbClr val="7EBC00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28575"/>
              <a:ext cx="4816593" cy="34455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06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5871197" y="9255831"/>
            <a:ext cx="2130736" cy="862604"/>
          </a:xfrm>
          <a:custGeom>
            <a:avLst/>
            <a:gdLst/>
            <a:ahLst/>
            <a:cxnLst/>
            <a:rect r="r" b="b" t="t" l="l"/>
            <a:pathLst>
              <a:path h="862604" w="2130736">
                <a:moveTo>
                  <a:pt x="0" y="0"/>
                </a:moveTo>
                <a:lnTo>
                  <a:pt x="2130736" y="0"/>
                </a:lnTo>
                <a:lnTo>
                  <a:pt x="2130736" y="862604"/>
                </a:lnTo>
                <a:lnTo>
                  <a:pt x="0" y="86260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351022"/>
            <a:ext cx="15773400" cy="1988345"/>
            <a:chOff x="0" y="0"/>
            <a:chExt cx="21031200" cy="265112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1031200" cy="2651126"/>
            </a:xfrm>
            <a:custGeom>
              <a:avLst/>
              <a:gdLst/>
              <a:ahLst/>
              <a:cxnLst/>
              <a:rect r="r" b="b" t="t" l="l"/>
              <a:pathLst>
                <a:path h="2651126" w="21031200">
                  <a:moveTo>
                    <a:pt x="0" y="0"/>
                  </a:moveTo>
                  <a:lnTo>
                    <a:pt x="21031200" y="0"/>
                  </a:lnTo>
                  <a:lnTo>
                    <a:pt x="21031200" y="2651126"/>
                  </a:lnTo>
                  <a:lnTo>
                    <a:pt x="0" y="2651126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85725"/>
              <a:ext cx="21031200" cy="2736851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l" marL="0" indent="0" lvl="0">
                <a:lnSpc>
                  <a:spcPts val="6859"/>
                </a:lnSpc>
                <a:spcBef>
                  <a:spcPct val="0"/>
                </a:spcBef>
              </a:pPr>
              <a:r>
                <a:rPr lang="en-US" b="true" sz="4899" strike="noStrike" u="none">
                  <a:solidFill>
                    <a:srgbClr val="7EBC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There are 3 steps</a:t>
              </a: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494152" y="5775795"/>
            <a:ext cx="14842497" cy="1847349"/>
            <a:chOff x="0" y="0"/>
            <a:chExt cx="19789996" cy="2463132"/>
          </a:xfrm>
        </p:grpSpPr>
        <p:grpSp>
          <p:nvGrpSpPr>
            <p:cNvPr name="Group 6" id="6"/>
            <p:cNvGrpSpPr/>
            <p:nvPr/>
          </p:nvGrpSpPr>
          <p:grpSpPr>
            <a:xfrm rot="0">
              <a:off x="0" y="2"/>
              <a:ext cx="5852016" cy="2463130"/>
              <a:chOff x="0" y="0"/>
              <a:chExt cx="6570224" cy="2765426"/>
            </a:xfrm>
          </p:grpSpPr>
          <p:sp>
            <p:nvSpPr>
              <p:cNvPr name="Freeform 7" id="7"/>
              <p:cNvSpPr/>
              <p:nvPr/>
            </p:nvSpPr>
            <p:spPr>
              <a:xfrm flipH="false" flipV="false" rot="0">
                <a:off x="-267589" y="0"/>
                <a:ext cx="6837807" cy="2879725"/>
              </a:xfrm>
              <a:custGeom>
                <a:avLst/>
                <a:gdLst/>
                <a:ahLst/>
                <a:cxnLst/>
                <a:rect r="r" b="b" t="t" l="l"/>
                <a:pathLst>
                  <a:path h="2879725" w="6837807">
                    <a:moveTo>
                      <a:pt x="1124839" y="0"/>
                    </a:moveTo>
                    <a:lnTo>
                      <a:pt x="1467739" y="0"/>
                    </a:lnTo>
                    <a:lnTo>
                      <a:pt x="1467739" y="114300"/>
                    </a:lnTo>
                    <a:lnTo>
                      <a:pt x="1124839" y="114300"/>
                    </a:lnTo>
                    <a:close/>
                    <a:moveTo>
                      <a:pt x="1924939" y="114300"/>
                    </a:moveTo>
                    <a:lnTo>
                      <a:pt x="2267839" y="114300"/>
                    </a:lnTo>
                    <a:lnTo>
                      <a:pt x="1924939" y="114300"/>
                    </a:lnTo>
                    <a:close/>
                    <a:moveTo>
                      <a:pt x="2725039" y="114300"/>
                    </a:moveTo>
                    <a:lnTo>
                      <a:pt x="3067939" y="114300"/>
                    </a:lnTo>
                    <a:lnTo>
                      <a:pt x="2725039" y="114300"/>
                    </a:lnTo>
                    <a:close/>
                    <a:moveTo>
                      <a:pt x="3525139" y="114300"/>
                    </a:moveTo>
                    <a:lnTo>
                      <a:pt x="3868039" y="114300"/>
                    </a:lnTo>
                    <a:lnTo>
                      <a:pt x="3525139" y="114300"/>
                    </a:lnTo>
                    <a:close/>
                    <a:moveTo>
                      <a:pt x="4325239" y="114300"/>
                    </a:moveTo>
                    <a:lnTo>
                      <a:pt x="4668139" y="114300"/>
                    </a:lnTo>
                    <a:lnTo>
                      <a:pt x="4325239" y="114300"/>
                    </a:lnTo>
                    <a:close/>
                    <a:moveTo>
                      <a:pt x="5125339" y="114300"/>
                    </a:moveTo>
                    <a:lnTo>
                      <a:pt x="5468239" y="114300"/>
                    </a:lnTo>
                    <a:lnTo>
                      <a:pt x="5125339" y="114300"/>
                    </a:lnTo>
                    <a:close/>
                    <a:moveTo>
                      <a:pt x="5925439" y="114300"/>
                    </a:moveTo>
                    <a:lnTo>
                      <a:pt x="6268339" y="114300"/>
                    </a:lnTo>
                    <a:lnTo>
                      <a:pt x="5925439" y="114300"/>
                    </a:lnTo>
                    <a:close/>
                    <a:moveTo>
                      <a:pt x="6725539" y="114300"/>
                    </a:moveTo>
                    <a:lnTo>
                      <a:pt x="6780657" y="114300"/>
                    </a:lnTo>
                    <a:cubicBezTo>
                      <a:pt x="6812280" y="114300"/>
                      <a:pt x="6837807" y="139827"/>
                      <a:pt x="6837807" y="171450"/>
                    </a:cubicBezTo>
                    <a:lnTo>
                      <a:pt x="6837807" y="344932"/>
                    </a:lnTo>
                    <a:lnTo>
                      <a:pt x="6723507" y="344932"/>
                    </a:lnTo>
                    <a:lnTo>
                      <a:pt x="6723507" y="57150"/>
                    </a:lnTo>
                    <a:lnTo>
                      <a:pt x="6780657" y="57150"/>
                    </a:lnTo>
                    <a:lnTo>
                      <a:pt x="6780657" y="114300"/>
                    </a:lnTo>
                    <a:lnTo>
                      <a:pt x="6725539" y="114300"/>
                    </a:lnTo>
                    <a:close/>
                    <a:moveTo>
                      <a:pt x="6837807" y="916432"/>
                    </a:moveTo>
                    <a:lnTo>
                      <a:pt x="6837807" y="1259332"/>
                    </a:lnTo>
                    <a:lnTo>
                      <a:pt x="6723507" y="1259332"/>
                    </a:lnTo>
                    <a:lnTo>
                      <a:pt x="6723507" y="916432"/>
                    </a:lnTo>
                    <a:close/>
                    <a:moveTo>
                      <a:pt x="6723507" y="1716532"/>
                    </a:moveTo>
                    <a:lnTo>
                      <a:pt x="6723507" y="2059432"/>
                    </a:lnTo>
                    <a:lnTo>
                      <a:pt x="6609207" y="2059432"/>
                    </a:lnTo>
                    <a:lnTo>
                      <a:pt x="6609207" y="1716532"/>
                    </a:lnTo>
                    <a:close/>
                    <a:moveTo>
                      <a:pt x="6609207" y="2516632"/>
                    </a:moveTo>
                    <a:lnTo>
                      <a:pt x="6609207" y="2822575"/>
                    </a:lnTo>
                    <a:cubicBezTo>
                      <a:pt x="6609207" y="2854198"/>
                      <a:pt x="6583680" y="2879725"/>
                      <a:pt x="6552057" y="2879725"/>
                    </a:cubicBezTo>
                    <a:lnTo>
                      <a:pt x="6515100" y="2879725"/>
                    </a:lnTo>
                    <a:lnTo>
                      <a:pt x="6515100" y="2765425"/>
                    </a:lnTo>
                    <a:lnTo>
                      <a:pt x="6552057" y="2765425"/>
                    </a:lnTo>
                    <a:lnTo>
                      <a:pt x="6552057" y="2822575"/>
                    </a:lnTo>
                    <a:lnTo>
                      <a:pt x="6494907" y="2822575"/>
                    </a:lnTo>
                    <a:lnTo>
                      <a:pt x="6494907" y="2402332"/>
                    </a:lnTo>
                    <a:close/>
                    <a:moveTo>
                      <a:pt x="5943600" y="2765425"/>
                    </a:moveTo>
                    <a:lnTo>
                      <a:pt x="5600700" y="2765425"/>
                    </a:lnTo>
                    <a:lnTo>
                      <a:pt x="5600700" y="2651125"/>
                    </a:lnTo>
                    <a:lnTo>
                      <a:pt x="5943600" y="2651125"/>
                    </a:lnTo>
                    <a:close/>
                    <a:moveTo>
                      <a:pt x="5143500" y="2651125"/>
                    </a:moveTo>
                    <a:lnTo>
                      <a:pt x="4800600" y="2651125"/>
                    </a:lnTo>
                    <a:lnTo>
                      <a:pt x="4800600" y="2536825"/>
                    </a:lnTo>
                    <a:lnTo>
                      <a:pt x="5143500" y="2536825"/>
                    </a:lnTo>
                    <a:close/>
                    <a:moveTo>
                      <a:pt x="4343400" y="2536825"/>
                    </a:moveTo>
                    <a:lnTo>
                      <a:pt x="4000500" y="2536825"/>
                    </a:lnTo>
                    <a:lnTo>
                      <a:pt x="4000500" y="2422525"/>
                    </a:lnTo>
                    <a:lnTo>
                      <a:pt x="4343400" y="2422525"/>
                    </a:lnTo>
                    <a:close/>
                    <a:moveTo>
                      <a:pt x="3543300" y="2422525"/>
                    </a:moveTo>
                    <a:lnTo>
                      <a:pt x="3200400" y="2422525"/>
                    </a:lnTo>
                    <a:lnTo>
                      <a:pt x="3200400" y="2308225"/>
                    </a:lnTo>
                    <a:lnTo>
                      <a:pt x="3543300" y="2308225"/>
                    </a:lnTo>
                    <a:close/>
                    <a:moveTo>
                      <a:pt x="2743200" y="2308225"/>
                    </a:moveTo>
                    <a:lnTo>
                      <a:pt x="2400300" y="2308225"/>
                    </a:lnTo>
                    <a:lnTo>
                      <a:pt x="2400300" y="2193925"/>
                    </a:lnTo>
                    <a:lnTo>
                      <a:pt x="2743200" y="2193925"/>
                    </a:lnTo>
                    <a:close/>
                    <a:moveTo>
                      <a:pt x="1943100" y="2193925"/>
                    </a:moveTo>
                    <a:lnTo>
                      <a:pt x="1600200" y="2193925"/>
                    </a:lnTo>
                    <a:lnTo>
                      <a:pt x="1600200" y="2079625"/>
                    </a:lnTo>
                    <a:lnTo>
                      <a:pt x="1943100" y="2079625"/>
                    </a:lnTo>
                    <a:close/>
                    <a:moveTo>
                      <a:pt x="1143000" y="2079625"/>
                    </a:moveTo>
                    <a:lnTo>
                      <a:pt x="800100" y="2079625"/>
                    </a:lnTo>
                    <a:lnTo>
                      <a:pt x="800100" y="1965325"/>
                    </a:lnTo>
                    <a:lnTo>
                      <a:pt x="1143000" y="1965325"/>
                    </a:lnTo>
                    <a:close/>
                    <a:moveTo>
                      <a:pt x="342900" y="1965325"/>
                    </a:moveTo>
                    <a:lnTo>
                      <a:pt x="0" y="1965325"/>
                    </a:lnTo>
                    <a:lnTo>
                      <a:pt x="0" y="1851025"/>
                    </a:lnTo>
                    <a:lnTo>
                      <a:pt x="342900" y="1851025"/>
                    </a:lnTo>
                    <a:close/>
                    <a:moveTo>
                      <a:pt x="267589" y="2269236"/>
                    </a:moveTo>
                    <a:lnTo>
                      <a:pt x="267589" y="1926336"/>
                    </a:lnTo>
                    <a:lnTo>
                      <a:pt x="381889" y="1926336"/>
                    </a:lnTo>
                    <a:lnTo>
                      <a:pt x="381889" y="2269236"/>
                    </a:lnTo>
                    <a:close/>
                    <a:moveTo>
                      <a:pt x="381889" y="1469136"/>
                    </a:moveTo>
                    <a:lnTo>
                      <a:pt x="381889" y="1126236"/>
                    </a:lnTo>
                    <a:lnTo>
                      <a:pt x="381889" y="1469136"/>
                    </a:lnTo>
                    <a:close/>
                    <a:moveTo>
                      <a:pt x="381889" y="669036"/>
                    </a:moveTo>
                    <a:lnTo>
                      <a:pt x="381889" y="326136"/>
                    </a:lnTo>
                    <a:lnTo>
                      <a:pt x="381889" y="669036"/>
                    </a:lnTo>
                    <a:close/>
                    <a:moveTo>
                      <a:pt x="324739" y="0"/>
                    </a:moveTo>
                    <a:lnTo>
                      <a:pt x="667639" y="0"/>
                    </a:lnTo>
                    <a:lnTo>
                      <a:pt x="667639" y="114300"/>
                    </a:lnTo>
                    <a:lnTo>
                      <a:pt x="324739" y="114300"/>
                    </a:lnTo>
                    <a:close/>
                  </a:path>
                </a:pathLst>
              </a:custGeom>
              <a:solidFill>
                <a:srgbClr val="81BC41"/>
              </a:solidFill>
            </p:spPr>
          </p:sp>
          <p:sp>
            <p:nvSpPr>
              <p:cNvPr name="TextBox 8" id="8"/>
              <p:cNvSpPr txBox="true"/>
              <p:nvPr/>
            </p:nvSpPr>
            <p:spPr>
              <a:xfrm>
                <a:off x="0" y="-28575"/>
                <a:ext cx="6570224" cy="2794001"/>
              </a:xfrm>
              <a:prstGeom prst="rect">
                <a:avLst/>
              </a:prstGeom>
            </p:spPr>
            <p:txBody>
              <a:bodyPr anchor="t" rtlCol="false" tIns="50800" lIns="50800" bIns="50800" rIns="50800"/>
              <a:lstStyle/>
              <a:p>
                <a:pPr algn="ctr">
                  <a:lnSpc>
                    <a:spcPts val="4040"/>
                  </a:lnSpc>
                </a:pPr>
              </a:p>
              <a:p>
                <a:pPr algn="ctr">
                  <a:lnSpc>
                    <a:spcPts val="4040"/>
                  </a:lnSpc>
                </a:pPr>
                <a:r>
                  <a:rPr lang="en-US" sz="3740" b="true">
                    <a:solidFill>
                      <a:srgbClr val="000000"/>
                    </a:solidFill>
                    <a:latin typeface="Calibri (MS) Bold"/>
                    <a:ea typeface="Calibri (MS) Bold"/>
                    <a:cs typeface="Calibri (MS) Bold"/>
                    <a:sym typeface="Calibri (MS) Bold"/>
                  </a:rPr>
                  <a:t>Do the Survey</a:t>
                </a:r>
              </a:p>
            </p:txBody>
          </p:sp>
        </p:grpSp>
        <p:grpSp>
          <p:nvGrpSpPr>
            <p:cNvPr name="Group 9" id="9"/>
            <p:cNvGrpSpPr/>
            <p:nvPr/>
          </p:nvGrpSpPr>
          <p:grpSpPr>
            <a:xfrm rot="0">
              <a:off x="6968990" y="0"/>
              <a:ext cx="5852016" cy="2463130"/>
              <a:chOff x="0" y="0"/>
              <a:chExt cx="6570224" cy="2765426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-267589" y="0"/>
                <a:ext cx="6837807" cy="2879725"/>
              </a:xfrm>
              <a:custGeom>
                <a:avLst/>
                <a:gdLst/>
                <a:ahLst/>
                <a:cxnLst/>
                <a:rect r="r" b="b" t="t" l="l"/>
                <a:pathLst>
                  <a:path h="2879725" w="6837807">
                    <a:moveTo>
                      <a:pt x="1124839" y="0"/>
                    </a:moveTo>
                    <a:lnTo>
                      <a:pt x="1467739" y="0"/>
                    </a:lnTo>
                    <a:lnTo>
                      <a:pt x="1467739" y="114300"/>
                    </a:lnTo>
                    <a:lnTo>
                      <a:pt x="1124839" y="114300"/>
                    </a:lnTo>
                    <a:close/>
                    <a:moveTo>
                      <a:pt x="1924939" y="114300"/>
                    </a:moveTo>
                    <a:lnTo>
                      <a:pt x="2267839" y="114300"/>
                    </a:lnTo>
                    <a:lnTo>
                      <a:pt x="1924939" y="114300"/>
                    </a:lnTo>
                    <a:close/>
                    <a:moveTo>
                      <a:pt x="2725039" y="114300"/>
                    </a:moveTo>
                    <a:lnTo>
                      <a:pt x="3067939" y="114300"/>
                    </a:lnTo>
                    <a:lnTo>
                      <a:pt x="2725039" y="114300"/>
                    </a:lnTo>
                    <a:close/>
                    <a:moveTo>
                      <a:pt x="3525139" y="114300"/>
                    </a:moveTo>
                    <a:lnTo>
                      <a:pt x="3868039" y="114300"/>
                    </a:lnTo>
                    <a:lnTo>
                      <a:pt x="3525139" y="114300"/>
                    </a:lnTo>
                    <a:close/>
                    <a:moveTo>
                      <a:pt x="4325239" y="114300"/>
                    </a:moveTo>
                    <a:lnTo>
                      <a:pt x="4668139" y="114300"/>
                    </a:lnTo>
                    <a:lnTo>
                      <a:pt x="4325239" y="114300"/>
                    </a:lnTo>
                    <a:close/>
                    <a:moveTo>
                      <a:pt x="5125339" y="114300"/>
                    </a:moveTo>
                    <a:lnTo>
                      <a:pt x="5468239" y="114300"/>
                    </a:lnTo>
                    <a:lnTo>
                      <a:pt x="5125339" y="114300"/>
                    </a:lnTo>
                    <a:close/>
                    <a:moveTo>
                      <a:pt x="5925439" y="114300"/>
                    </a:moveTo>
                    <a:lnTo>
                      <a:pt x="6268339" y="114300"/>
                    </a:lnTo>
                    <a:lnTo>
                      <a:pt x="5925439" y="114300"/>
                    </a:lnTo>
                    <a:close/>
                    <a:moveTo>
                      <a:pt x="6725539" y="114300"/>
                    </a:moveTo>
                    <a:lnTo>
                      <a:pt x="6780657" y="114300"/>
                    </a:lnTo>
                    <a:cubicBezTo>
                      <a:pt x="6812280" y="114300"/>
                      <a:pt x="6837807" y="139827"/>
                      <a:pt x="6837807" y="171450"/>
                    </a:cubicBezTo>
                    <a:lnTo>
                      <a:pt x="6837807" y="344932"/>
                    </a:lnTo>
                    <a:lnTo>
                      <a:pt x="6723507" y="344932"/>
                    </a:lnTo>
                    <a:lnTo>
                      <a:pt x="6723507" y="57150"/>
                    </a:lnTo>
                    <a:lnTo>
                      <a:pt x="6780657" y="57150"/>
                    </a:lnTo>
                    <a:lnTo>
                      <a:pt x="6780657" y="114300"/>
                    </a:lnTo>
                    <a:lnTo>
                      <a:pt x="6725539" y="114300"/>
                    </a:lnTo>
                    <a:close/>
                    <a:moveTo>
                      <a:pt x="6837807" y="916432"/>
                    </a:moveTo>
                    <a:lnTo>
                      <a:pt x="6837807" y="1259332"/>
                    </a:lnTo>
                    <a:lnTo>
                      <a:pt x="6723507" y="1259332"/>
                    </a:lnTo>
                    <a:lnTo>
                      <a:pt x="6723507" y="916432"/>
                    </a:lnTo>
                    <a:close/>
                    <a:moveTo>
                      <a:pt x="6723507" y="1716532"/>
                    </a:moveTo>
                    <a:lnTo>
                      <a:pt x="6723507" y="2059432"/>
                    </a:lnTo>
                    <a:lnTo>
                      <a:pt x="6609207" y="2059432"/>
                    </a:lnTo>
                    <a:lnTo>
                      <a:pt x="6609207" y="1716532"/>
                    </a:lnTo>
                    <a:close/>
                    <a:moveTo>
                      <a:pt x="6609207" y="2516632"/>
                    </a:moveTo>
                    <a:lnTo>
                      <a:pt x="6609207" y="2822575"/>
                    </a:lnTo>
                    <a:cubicBezTo>
                      <a:pt x="6609207" y="2854198"/>
                      <a:pt x="6583680" y="2879725"/>
                      <a:pt x="6552057" y="2879725"/>
                    </a:cubicBezTo>
                    <a:lnTo>
                      <a:pt x="6515100" y="2879725"/>
                    </a:lnTo>
                    <a:lnTo>
                      <a:pt x="6515100" y="2765425"/>
                    </a:lnTo>
                    <a:lnTo>
                      <a:pt x="6552057" y="2765425"/>
                    </a:lnTo>
                    <a:lnTo>
                      <a:pt x="6552057" y="2822575"/>
                    </a:lnTo>
                    <a:lnTo>
                      <a:pt x="6494907" y="2822575"/>
                    </a:lnTo>
                    <a:lnTo>
                      <a:pt x="6494907" y="2402332"/>
                    </a:lnTo>
                    <a:close/>
                    <a:moveTo>
                      <a:pt x="5943600" y="2765425"/>
                    </a:moveTo>
                    <a:lnTo>
                      <a:pt x="5600700" y="2765425"/>
                    </a:lnTo>
                    <a:lnTo>
                      <a:pt x="5600700" y="2651125"/>
                    </a:lnTo>
                    <a:lnTo>
                      <a:pt x="5943600" y="2651125"/>
                    </a:lnTo>
                    <a:close/>
                    <a:moveTo>
                      <a:pt x="5143500" y="2651125"/>
                    </a:moveTo>
                    <a:lnTo>
                      <a:pt x="4800600" y="2651125"/>
                    </a:lnTo>
                    <a:lnTo>
                      <a:pt x="4800600" y="2536825"/>
                    </a:lnTo>
                    <a:lnTo>
                      <a:pt x="5143500" y="2536825"/>
                    </a:lnTo>
                    <a:close/>
                    <a:moveTo>
                      <a:pt x="4343400" y="2536825"/>
                    </a:moveTo>
                    <a:lnTo>
                      <a:pt x="4000500" y="2536825"/>
                    </a:lnTo>
                    <a:lnTo>
                      <a:pt x="4000500" y="2422525"/>
                    </a:lnTo>
                    <a:lnTo>
                      <a:pt x="4343400" y="2422525"/>
                    </a:lnTo>
                    <a:close/>
                    <a:moveTo>
                      <a:pt x="3543300" y="2422525"/>
                    </a:moveTo>
                    <a:lnTo>
                      <a:pt x="3200400" y="2422525"/>
                    </a:lnTo>
                    <a:lnTo>
                      <a:pt x="3200400" y="2308225"/>
                    </a:lnTo>
                    <a:lnTo>
                      <a:pt x="3543300" y="2308225"/>
                    </a:lnTo>
                    <a:close/>
                    <a:moveTo>
                      <a:pt x="2743200" y="2308225"/>
                    </a:moveTo>
                    <a:lnTo>
                      <a:pt x="2400300" y="2308225"/>
                    </a:lnTo>
                    <a:lnTo>
                      <a:pt x="2400300" y="2193925"/>
                    </a:lnTo>
                    <a:lnTo>
                      <a:pt x="2743200" y="2193925"/>
                    </a:lnTo>
                    <a:close/>
                    <a:moveTo>
                      <a:pt x="1943100" y="2193925"/>
                    </a:moveTo>
                    <a:lnTo>
                      <a:pt x="1600200" y="2193925"/>
                    </a:lnTo>
                    <a:lnTo>
                      <a:pt x="1600200" y="2079625"/>
                    </a:lnTo>
                    <a:lnTo>
                      <a:pt x="1943100" y="2079625"/>
                    </a:lnTo>
                    <a:close/>
                    <a:moveTo>
                      <a:pt x="1143000" y="2079625"/>
                    </a:moveTo>
                    <a:lnTo>
                      <a:pt x="800100" y="2079625"/>
                    </a:lnTo>
                    <a:lnTo>
                      <a:pt x="800100" y="1965325"/>
                    </a:lnTo>
                    <a:lnTo>
                      <a:pt x="1143000" y="1965325"/>
                    </a:lnTo>
                    <a:close/>
                    <a:moveTo>
                      <a:pt x="342900" y="1965325"/>
                    </a:moveTo>
                    <a:lnTo>
                      <a:pt x="0" y="1965325"/>
                    </a:lnTo>
                    <a:lnTo>
                      <a:pt x="0" y="1851025"/>
                    </a:lnTo>
                    <a:lnTo>
                      <a:pt x="342900" y="1851025"/>
                    </a:lnTo>
                    <a:close/>
                    <a:moveTo>
                      <a:pt x="267589" y="2269236"/>
                    </a:moveTo>
                    <a:lnTo>
                      <a:pt x="267589" y="1926336"/>
                    </a:lnTo>
                    <a:lnTo>
                      <a:pt x="381889" y="1926336"/>
                    </a:lnTo>
                    <a:lnTo>
                      <a:pt x="381889" y="2269236"/>
                    </a:lnTo>
                    <a:close/>
                    <a:moveTo>
                      <a:pt x="381889" y="1469136"/>
                    </a:moveTo>
                    <a:lnTo>
                      <a:pt x="381889" y="1126236"/>
                    </a:lnTo>
                    <a:lnTo>
                      <a:pt x="381889" y="1469136"/>
                    </a:lnTo>
                    <a:close/>
                    <a:moveTo>
                      <a:pt x="381889" y="669036"/>
                    </a:moveTo>
                    <a:lnTo>
                      <a:pt x="381889" y="326136"/>
                    </a:lnTo>
                    <a:lnTo>
                      <a:pt x="381889" y="669036"/>
                    </a:lnTo>
                    <a:close/>
                    <a:moveTo>
                      <a:pt x="324739" y="0"/>
                    </a:moveTo>
                    <a:lnTo>
                      <a:pt x="667639" y="0"/>
                    </a:lnTo>
                    <a:lnTo>
                      <a:pt x="667639" y="114300"/>
                    </a:lnTo>
                    <a:lnTo>
                      <a:pt x="324739" y="114300"/>
                    </a:lnTo>
                    <a:close/>
                  </a:path>
                </a:pathLst>
              </a:custGeom>
              <a:solidFill>
                <a:srgbClr val="81BC41"/>
              </a:soli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0" y="-28575"/>
                <a:ext cx="6570224" cy="2794001"/>
              </a:xfrm>
              <a:prstGeom prst="rect">
                <a:avLst/>
              </a:prstGeom>
            </p:spPr>
            <p:txBody>
              <a:bodyPr anchor="t" rtlCol="false" tIns="50800" lIns="50800" bIns="50800" rIns="50800"/>
              <a:lstStyle/>
              <a:p>
                <a:pPr algn="ctr">
                  <a:lnSpc>
                    <a:spcPts val="4040"/>
                  </a:lnSpc>
                </a:pPr>
              </a:p>
              <a:p>
                <a:pPr algn="ctr">
                  <a:lnSpc>
                    <a:spcPts val="4040"/>
                  </a:lnSpc>
                </a:pPr>
                <a:r>
                  <a:rPr lang="en-US" sz="3740" b="true">
                    <a:solidFill>
                      <a:srgbClr val="000000"/>
                    </a:solidFill>
                    <a:latin typeface="Calibri (MS) Bold"/>
                    <a:ea typeface="Calibri (MS) Bold"/>
                    <a:cs typeface="Calibri (MS) Bold"/>
                    <a:sym typeface="Calibri (MS) Bold"/>
                  </a:rPr>
                  <a:t>Make a plan</a:t>
                </a:r>
              </a:p>
            </p:txBody>
          </p:sp>
        </p:grpSp>
        <p:grpSp>
          <p:nvGrpSpPr>
            <p:cNvPr name="Group 12" id="12"/>
            <p:cNvGrpSpPr/>
            <p:nvPr/>
          </p:nvGrpSpPr>
          <p:grpSpPr>
            <a:xfrm rot="0">
              <a:off x="13937980" y="2"/>
              <a:ext cx="5852016" cy="2463130"/>
              <a:chOff x="0" y="0"/>
              <a:chExt cx="6570224" cy="2765426"/>
            </a:xfrm>
          </p:grpSpPr>
          <p:sp>
            <p:nvSpPr>
              <p:cNvPr name="Freeform 13" id="13"/>
              <p:cNvSpPr/>
              <p:nvPr/>
            </p:nvSpPr>
            <p:spPr>
              <a:xfrm flipH="false" flipV="false" rot="0">
                <a:off x="-267589" y="0"/>
                <a:ext cx="6837807" cy="2879725"/>
              </a:xfrm>
              <a:custGeom>
                <a:avLst/>
                <a:gdLst/>
                <a:ahLst/>
                <a:cxnLst/>
                <a:rect r="r" b="b" t="t" l="l"/>
                <a:pathLst>
                  <a:path h="2879725" w="6837807">
                    <a:moveTo>
                      <a:pt x="1124839" y="0"/>
                    </a:moveTo>
                    <a:lnTo>
                      <a:pt x="1467739" y="0"/>
                    </a:lnTo>
                    <a:lnTo>
                      <a:pt x="1467739" y="114300"/>
                    </a:lnTo>
                    <a:lnTo>
                      <a:pt x="1124839" y="114300"/>
                    </a:lnTo>
                    <a:close/>
                    <a:moveTo>
                      <a:pt x="1924939" y="114300"/>
                    </a:moveTo>
                    <a:lnTo>
                      <a:pt x="2267839" y="114300"/>
                    </a:lnTo>
                    <a:lnTo>
                      <a:pt x="1924939" y="114300"/>
                    </a:lnTo>
                    <a:close/>
                    <a:moveTo>
                      <a:pt x="2725039" y="114300"/>
                    </a:moveTo>
                    <a:lnTo>
                      <a:pt x="3067939" y="114300"/>
                    </a:lnTo>
                    <a:lnTo>
                      <a:pt x="2725039" y="114300"/>
                    </a:lnTo>
                    <a:close/>
                    <a:moveTo>
                      <a:pt x="3525139" y="114300"/>
                    </a:moveTo>
                    <a:lnTo>
                      <a:pt x="3868039" y="114300"/>
                    </a:lnTo>
                    <a:lnTo>
                      <a:pt x="3525139" y="114300"/>
                    </a:lnTo>
                    <a:close/>
                    <a:moveTo>
                      <a:pt x="4325239" y="114300"/>
                    </a:moveTo>
                    <a:lnTo>
                      <a:pt x="4668139" y="114300"/>
                    </a:lnTo>
                    <a:lnTo>
                      <a:pt x="4325239" y="114300"/>
                    </a:lnTo>
                    <a:close/>
                    <a:moveTo>
                      <a:pt x="5125339" y="114300"/>
                    </a:moveTo>
                    <a:lnTo>
                      <a:pt x="5468239" y="114300"/>
                    </a:lnTo>
                    <a:lnTo>
                      <a:pt x="5125339" y="114300"/>
                    </a:lnTo>
                    <a:close/>
                    <a:moveTo>
                      <a:pt x="5925439" y="114300"/>
                    </a:moveTo>
                    <a:lnTo>
                      <a:pt x="6268339" y="114300"/>
                    </a:lnTo>
                    <a:lnTo>
                      <a:pt x="5925439" y="114300"/>
                    </a:lnTo>
                    <a:close/>
                    <a:moveTo>
                      <a:pt x="6725539" y="114300"/>
                    </a:moveTo>
                    <a:lnTo>
                      <a:pt x="6780657" y="114300"/>
                    </a:lnTo>
                    <a:cubicBezTo>
                      <a:pt x="6812280" y="114300"/>
                      <a:pt x="6837807" y="139827"/>
                      <a:pt x="6837807" y="171450"/>
                    </a:cubicBezTo>
                    <a:lnTo>
                      <a:pt x="6837807" y="344932"/>
                    </a:lnTo>
                    <a:lnTo>
                      <a:pt x="6723507" y="344932"/>
                    </a:lnTo>
                    <a:lnTo>
                      <a:pt x="6723507" y="57150"/>
                    </a:lnTo>
                    <a:lnTo>
                      <a:pt x="6780657" y="57150"/>
                    </a:lnTo>
                    <a:lnTo>
                      <a:pt x="6780657" y="114300"/>
                    </a:lnTo>
                    <a:lnTo>
                      <a:pt x="6725539" y="114300"/>
                    </a:lnTo>
                    <a:close/>
                    <a:moveTo>
                      <a:pt x="6837807" y="916432"/>
                    </a:moveTo>
                    <a:lnTo>
                      <a:pt x="6837807" y="1259332"/>
                    </a:lnTo>
                    <a:lnTo>
                      <a:pt x="6723507" y="1259332"/>
                    </a:lnTo>
                    <a:lnTo>
                      <a:pt x="6723507" y="916432"/>
                    </a:lnTo>
                    <a:close/>
                    <a:moveTo>
                      <a:pt x="6723507" y="1716532"/>
                    </a:moveTo>
                    <a:lnTo>
                      <a:pt x="6723507" y="2059432"/>
                    </a:lnTo>
                    <a:lnTo>
                      <a:pt x="6609207" y="2059432"/>
                    </a:lnTo>
                    <a:lnTo>
                      <a:pt x="6609207" y="1716532"/>
                    </a:lnTo>
                    <a:close/>
                    <a:moveTo>
                      <a:pt x="6609207" y="2516632"/>
                    </a:moveTo>
                    <a:lnTo>
                      <a:pt x="6609207" y="2822575"/>
                    </a:lnTo>
                    <a:cubicBezTo>
                      <a:pt x="6609207" y="2854198"/>
                      <a:pt x="6583680" y="2879725"/>
                      <a:pt x="6552057" y="2879725"/>
                    </a:cubicBezTo>
                    <a:lnTo>
                      <a:pt x="6515100" y="2879725"/>
                    </a:lnTo>
                    <a:lnTo>
                      <a:pt x="6515100" y="2765425"/>
                    </a:lnTo>
                    <a:lnTo>
                      <a:pt x="6552057" y="2765425"/>
                    </a:lnTo>
                    <a:lnTo>
                      <a:pt x="6552057" y="2822575"/>
                    </a:lnTo>
                    <a:lnTo>
                      <a:pt x="6494907" y="2822575"/>
                    </a:lnTo>
                    <a:lnTo>
                      <a:pt x="6494907" y="2402332"/>
                    </a:lnTo>
                    <a:close/>
                    <a:moveTo>
                      <a:pt x="5943600" y="2765425"/>
                    </a:moveTo>
                    <a:lnTo>
                      <a:pt x="5600700" y="2765425"/>
                    </a:lnTo>
                    <a:lnTo>
                      <a:pt x="5600700" y="2651125"/>
                    </a:lnTo>
                    <a:lnTo>
                      <a:pt x="5943600" y="2651125"/>
                    </a:lnTo>
                    <a:close/>
                    <a:moveTo>
                      <a:pt x="5143500" y="2651125"/>
                    </a:moveTo>
                    <a:lnTo>
                      <a:pt x="4800600" y="2651125"/>
                    </a:lnTo>
                    <a:lnTo>
                      <a:pt x="4800600" y="2536825"/>
                    </a:lnTo>
                    <a:lnTo>
                      <a:pt x="5143500" y="2536825"/>
                    </a:lnTo>
                    <a:close/>
                    <a:moveTo>
                      <a:pt x="4343400" y="2536825"/>
                    </a:moveTo>
                    <a:lnTo>
                      <a:pt x="4000500" y="2536825"/>
                    </a:lnTo>
                    <a:lnTo>
                      <a:pt x="4000500" y="2422525"/>
                    </a:lnTo>
                    <a:lnTo>
                      <a:pt x="4343400" y="2422525"/>
                    </a:lnTo>
                    <a:close/>
                    <a:moveTo>
                      <a:pt x="3543300" y="2422525"/>
                    </a:moveTo>
                    <a:lnTo>
                      <a:pt x="3200400" y="2422525"/>
                    </a:lnTo>
                    <a:lnTo>
                      <a:pt x="3200400" y="2308225"/>
                    </a:lnTo>
                    <a:lnTo>
                      <a:pt x="3543300" y="2308225"/>
                    </a:lnTo>
                    <a:close/>
                    <a:moveTo>
                      <a:pt x="2743200" y="2308225"/>
                    </a:moveTo>
                    <a:lnTo>
                      <a:pt x="2400300" y="2308225"/>
                    </a:lnTo>
                    <a:lnTo>
                      <a:pt x="2400300" y="2193925"/>
                    </a:lnTo>
                    <a:lnTo>
                      <a:pt x="2743200" y="2193925"/>
                    </a:lnTo>
                    <a:close/>
                    <a:moveTo>
                      <a:pt x="1943100" y="2193925"/>
                    </a:moveTo>
                    <a:lnTo>
                      <a:pt x="1600200" y="2193925"/>
                    </a:lnTo>
                    <a:lnTo>
                      <a:pt x="1600200" y="2079625"/>
                    </a:lnTo>
                    <a:lnTo>
                      <a:pt x="1943100" y="2079625"/>
                    </a:lnTo>
                    <a:close/>
                    <a:moveTo>
                      <a:pt x="1143000" y="2079625"/>
                    </a:moveTo>
                    <a:lnTo>
                      <a:pt x="800100" y="2079625"/>
                    </a:lnTo>
                    <a:lnTo>
                      <a:pt x="800100" y="1965325"/>
                    </a:lnTo>
                    <a:lnTo>
                      <a:pt x="1143000" y="1965325"/>
                    </a:lnTo>
                    <a:close/>
                    <a:moveTo>
                      <a:pt x="342900" y="1965325"/>
                    </a:moveTo>
                    <a:lnTo>
                      <a:pt x="0" y="1965325"/>
                    </a:lnTo>
                    <a:lnTo>
                      <a:pt x="0" y="1851025"/>
                    </a:lnTo>
                    <a:lnTo>
                      <a:pt x="342900" y="1851025"/>
                    </a:lnTo>
                    <a:close/>
                    <a:moveTo>
                      <a:pt x="267589" y="2269236"/>
                    </a:moveTo>
                    <a:lnTo>
                      <a:pt x="267589" y="1926336"/>
                    </a:lnTo>
                    <a:lnTo>
                      <a:pt x="381889" y="1926336"/>
                    </a:lnTo>
                    <a:lnTo>
                      <a:pt x="381889" y="2269236"/>
                    </a:lnTo>
                    <a:close/>
                    <a:moveTo>
                      <a:pt x="381889" y="1469136"/>
                    </a:moveTo>
                    <a:lnTo>
                      <a:pt x="381889" y="1126236"/>
                    </a:lnTo>
                    <a:lnTo>
                      <a:pt x="381889" y="1469136"/>
                    </a:lnTo>
                    <a:close/>
                    <a:moveTo>
                      <a:pt x="381889" y="669036"/>
                    </a:moveTo>
                    <a:lnTo>
                      <a:pt x="381889" y="326136"/>
                    </a:lnTo>
                    <a:lnTo>
                      <a:pt x="381889" y="669036"/>
                    </a:lnTo>
                    <a:close/>
                    <a:moveTo>
                      <a:pt x="324739" y="0"/>
                    </a:moveTo>
                    <a:lnTo>
                      <a:pt x="667639" y="0"/>
                    </a:lnTo>
                    <a:lnTo>
                      <a:pt x="667639" y="114300"/>
                    </a:lnTo>
                    <a:lnTo>
                      <a:pt x="324739" y="114300"/>
                    </a:lnTo>
                    <a:close/>
                  </a:path>
                </a:pathLst>
              </a:custGeom>
              <a:solidFill>
                <a:srgbClr val="81BC41"/>
              </a:solidFill>
            </p:spPr>
          </p:sp>
          <p:sp>
            <p:nvSpPr>
              <p:cNvPr name="TextBox 14" id="14"/>
              <p:cNvSpPr txBox="true"/>
              <p:nvPr/>
            </p:nvSpPr>
            <p:spPr>
              <a:xfrm>
                <a:off x="0" y="-28575"/>
                <a:ext cx="6570224" cy="2794001"/>
              </a:xfrm>
              <a:prstGeom prst="rect">
                <a:avLst/>
              </a:prstGeom>
            </p:spPr>
            <p:txBody>
              <a:bodyPr anchor="t" rtlCol="false" tIns="50800" lIns="50800" bIns="50800" rIns="50800"/>
              <a:lstStyle/>
              <a:p>
                <a:pPr algn="ctr">
                  <a:lnSpc>
                    <a:spcPts val="4040"/>
                  </a:lnSpc>
                </a:pPr>
              </a:p>
              <a:p>
                <a:pPr algn="ctr">
                  <a:lnSpc>
                    <a:spcPts val="4040"/>
                  </a:lnSpc>
                </a:pPr>
                <a:r>
                  <a:rPr lang="en-US" sz="3740" b="true">
                    <a:solidFill>
                      <a:srgbClr val="000000"/>
                    </a:solidFill>
                    <a:latin typeface="Calibri (MS) Bold"/>
                    <a:ea typeface="Calibri (MS) Bold"/>
                    <a:cs typeface="Calibri (MS) Bold"/>
                    <a:sym typeface="Calibri (MS) Bold"/>
                  </a:rPr>
                  <a:t>Get busy</a:t>
                </a:r>
              </a:p>
            </p:txBody>
          </p:sp>
        </p:grpSp>
      </p:grpSp>
      <p:sp>
        <p:nvSpPr>
          <p:cNvPr name="Freeform 15" id="15" descr="Checklist with solid fill"/>
          <p:cNvSpPr/>
          <p:nvPr/>
        </p:nvSpPr>
        <p:spPr>
          <a:xfrm flipH="false" flipV="false" rot="0">
            <a:off x="2482561" y="2997361"/>
            <a:ext cx="2451304" cy="2451304"/>
          </a:xfrm>
          <a:custGeom>
            <a:avLst/>
            <a:gdLst/>
            <a:ahLst/>
            <a:cxnLst/>
            <a:rect r="r" b="b" t="t" l="l"/>
            <a:pathLst>
              <a:path h="2451304" w="2451304">
                <a:moveTo>
                  <a:pt x="0" y="0"/>
                </a:moveTo>
                <a:lnTo>
                  <a:pt x="2451303" y="0"/>
                </a:lnTo>
                <a:lnTo>
                  <a:pt x="2451303" y="2451303"/>
                </a:lnTo>
                <a:lnTo>
                  <a:pt x="0" y="245130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 descr="Chat with solid fill"/>
          <p:cNvSpPr/>
          <p:nvPr/>
        </p:nvSpPr>
        <p:spPr>
          <a:xfrm flipH="false" flipV="false" rot="0">
            <a:off x="7468411" y="2776023"/>
            <a:ext cx="2893979" cy="2893978"/>
          </a:xfrm>
          <a:custGeom>
            <a:avLst/>
            <a:gdLst/>
            <a:ahLst/>
            <a:cxnLst/>
            <a:rect r="r" b="b" t="t" l="l"/>
            <a:pathLst>
              <a:path h="2893978" w="2893979">
                <a:moveTo>
                  <a:pt x="0" y="0"/>
                </a:moveTo>
                <a:lnTo>
                  <a:pt x="2893978" y="0"/>
                </a:lnTo>
                <a:lnTo>
                  <a:pt x="2893978" y="2893979"/>
                </a:lnTo>
                <a:lnTo>
                  <a:pt x="0" y="289397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7" id="17"/>
          <p:cNvGrpSpPr/>
          <p:nvPr/>
        </p:nvGrpSpPr>
        <p:grpSpPr>
          <a:xfrm rot="0">
            <a:off x="12033171" y="2796634"/>
            <a:ext cx="4117233" cy="2521894"/>
            <a:chOff x="0" y="0"/>
            <a:chExt cx="5489644" cy="3362526"/>
          </a:xfrm>
        </p:grpSpPr>
        <p:sp>
          <p:nvSpPr>
            <p:cNvPr name="Freeform 18" id="18" descr="Recycle with solid fill"/>
            <p:cNvSpPr/>
            <p:nvPr/>
          </p:nvSpPr>
          <p:spPr>
            <a:xfrm flipH="false" flipV="false" rot="0">
              <a:off x="233662" y="345332"/>
              <a:ext cx="2671862" cy="2671862"/>
            </a:xfrm>
            <a:custGeom>
              <a:avLst/>
              <a:gdLst/>
              <a:ahLst/>
              <a:cxnLst/>
              <a:rect r="r" b="b" t="t" l="l"/>
              <a:pathLst>
                <a:path h="2671862" w="2671862">
                  <a:moveTo>
                    <a:pt x="0" y="0"/>
                  </a:moveTo>
                  <a:lnTo>
                    <a:pt x="2671862" y="0"/>
                  </a:lnTo>
                  <a:lnTo>
                    <a:pt x="2671862" y="2671862"/>
                  </a:lnTo>
                  <a:lnTo>
                    <a:pt x="0" y="26718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9" id="19" descr="A green sign with yellow strings  Description automatically generated"/>
            <p:cNvSpPr/>
            <p:nvPr/>
          </p:nvSpPr>
          <p:spPr>
            <a:xfrm flipH="false" flipV="false" rot="0">
              <a:off x="0" y="0"/>
              <a:ext cx="5489644" cy="3362526"/>
            </a:xfrm>
            <a:custGeom>
              <a:avLst/>
              <a:gdLst/>
              <a:ahLst/>
              <a:cxnLst/>
              <a:rect r="r" b="b" t="t" l="l"/>
              <a:pathLst>
                <a:path h="3362526" w="5489644">
                  <a:moveTo>
                    <a:pt x="0" y="0"/>
                  </a:moveTo>
                  <a:lnTo>
                    <a:pt x="5489644" y="0"/>
                  </a:lnTo>
                  <a:lnTo>
                    <a:pt x="5489644" y="3362526"/>
                  </a:lnTo>
                  <a:lnTo>
                    <a:pt x="0" y="33625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 l="0" t="-51639" r="-21500" b="-46722"/>
              </a:stretch>
            </a:blipFill>
          </p:spPr>
        </p:sp>
      </p:grpSp>
      <p:grpSp>
        <p:nvGrpSpPr>
          <p:cNvPr name="Group 20" id="20"/>
          <p:cNvGrpSpPr/>
          <p:nvPr/>
        </p:nvGrpSpPr>
        <p:grpSpPr>
          <a:xfrm rot="0">
            <a:off x="0" y="9087267"/>
            <a:ext cx="18288000" cy="1199733"/>
            <a:chOff x="0" y="0"/>
            <a:chExt cx="4816593" cy="315979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4816592" cy="315979"/>
            </a:xfrm>
            <a:custGeom>
              <a:avLst/>
              <a:gdLst/>
              <a:ahLst/>
              <a:cxnLst/>
              <a:rect r="r" b="b" t="t" l="l"/>
              <a:pathLst>
                <a:path h="315979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315979"/>
                  </a:lnTo>
                  <a:lnTo>
                    <a:pt x="0" y="315979"/>
                  </a:lnTo>
                  <a:close/>
                </a:path>
              </a:pathLst>
            </a:custGeom>
            <a:solidFill>
              <a:srgbClr val="7EBC00"/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0" y="-28575"/>
              <a:ext cx="4816593" cy="34455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06"/>
                </a:lnSpc>
              </a:pPr>
            </a:p>
          </p:txBody>
        </p:sp>
      </p:grpSp>
      <p:sp>
        <p:nvSpPr>
          <p:cNvPr name="Freeform 23" id="23"/>
          <p:cNvSpPr/>
          <p:nvPr/>
        </p:nvSpPr>
        <p:spPr>
          <a:xfrm flipH="false" flipV="false" rot="0">
            <a:off x="15871197" y="9255831"/>
            <a:ext cx="2130736" cy="862604"/>
          </a:xfrm>
          <a:custGeom>
            <a:avLst/>
            <a:gdLst/>
            <a:ahLst/>
            <a:cxnLst/>
            <a:rect r="r" b="b" t="t" l="l"/>
            <a:pathLst>
              <a:path h="862604" w="2130736">
                <a:moveTo>
                  <a:pt x="0" y="0"/>
                </a:moveTo>
                <a:lnTo>
                  <a:pt x="2130736" y="0"/>
                </a:lnTo>
                <a:lnTo>
                  <a:pt x="2130736" y="862604"/>
                </a:lnTo>
                <a:lnTo>
                  <a:pt x="0" y="862604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3643838"/>
            <a:ext cx="6725089" cy="3319966"/>
            <a:chOff x="0" y="0"/>
            <a:chExt cx="8966786" cy="442662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966786" cy="4426621"/>
            </a:xfrm>
            <a:custGeom>
              <a:avLst/>
              <a:gdLst/>
              <a:ahLst/>
              <a:cxnLst/>
              <a:rect r="r" b="b" t="t" l="l"/>
              <a:pathLst>
                <a:path h="4426621" w="8966786">
                  <a:moveTo>
                    <a:pt x="0" y="0"/>
                  </a:moveTo>
                  <a:lnTo>
                    <a:pt x="8966786" y="0"/>
                  </a:lnTo>
                  <a:lnTo>
                    <a:pt x="8966786" y="4426621"/>
                  </a:lnTo>
                  <a:lnTo>
                    <a:pt x="0" y="442662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04800"/>
              <a:ext cx="8966786" cy="4731421"/>
            </a:xfrm>
            <a:prstGeom prst="rect">
              <a:avLst/>
            </a:prstGeom>
          </p:spPr>
          <p:txBody>
            <a:bodyPr anchor="t" rtlCol="false" tIns="0" lIns="0" bIns="0" rIns="0"/>
            <a:lstStyle/>
            <a:p>
              <a:pPr algn="l">
                <a:lnSpc>
                  <a:spcPts val="6875"/>
                </a:lnSpc>
              </a:pPr>
              <a:r>
                <a:rPr lang="en-US" sz="3600" strike="noStrike">
                  <a:solidFill>
                    <a:srgbClr val="3C372B"/>
                  </a:solidFill>
                  <a:latin typeface="Calibri (MS)"/>
                  <a:ea typeface="Calibri (MS)"/>
                  <a:cs typeface="Calibri (MS)"/>
                  <a:sym typeface="Calibri (MS)"/>
                </a:rPr>
                <a:t>You are going to complete a survey of the recycling bins in 5 areas of the school.</a:t>
              </a:r>
            </a:p>
            <a:p>
              <a:pPr algn="l">
                <a:lnSpc>
                  <a:spcPts val="6875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028700" y="366150"/>
            <a:ext cx="15773400" cy="1988345"/>
            <a:chOff x="0" y="0"/>
            <a:chExt cx="21031200" cy="265112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1031200" cy="2651126"/>
            </a:xfrm>
            <a:custGeom>
              <a:avLst/>
              <a:gdLst/>
              <a:ahLst/>
              <a:cxnLst/>
              <a:rect r="r" b="b" t="t" l="l"/>
              <a:pathLst>
                <a:path h="2651126" w="21031200">
                  <a:moveTo>
                    <a:pt x="0" y="0"/>
                  </a:moveTo>
                  <a:lnTo>
                    <a:pt x="21031200" y="0"/>
                  </a:lnTo>
                  <a:lnTo>
                    <a:pt x="21031200" y="2651126"/>
                  </a:lnTo>
                  <a:lnTo>
                    <a:pt x="0" y="2651126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85725"/>
              <a:ext cx="21031200" cy="2736851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l" marL="0" indent="0" lvl="0">
                <a:lnSpc>
                  <a:spcPts val="6859"/>
                </a:lnSpc>
                <a:spcBef>
                  <a:spcPct val="0"/>
                </a:spcBef>
              </a:pPr>
              <a:r>
                <a:rPr lang="en-US" b="true" sz="4899" strike="noStrike" u="none">
                  <a:solidFill>
                    <a:srgbClr val="7EBC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The Recycling Bin Survey</a:t>
              </a:r>
            </a:p>
          </p:txBody>
        </p:sp>
      </p:grpSp>
      <p:sp>
        <p:nvSpPr>
          <p:cNvPr name="Freeform 8" id="8" descr="A group of people in a room  Description automatically generated"/>
          <p:cNvSpPr/>
          <p:nvPr/>
        </p:nvSpPr>
        <p:spPr>
          <a:xfrm flipH="false" flipV="false" rot="0">
            <a:off x="8147120" y="2499079"/>
            <a:ext cx="9112180" cy="5609485"/>
          </a:xfrm>
          <a:custGeom>
            <a:avLst/>
            <a:gdLst/>
            <a:ahLst/>
            <a:cxnLst/>
            <a:rect r="r" b="b" t="t" l="l"/>
            <a:pathLst>
              <a:path h="5609485" w="9112180">
                <a:moveTo>
                  <a:pt x="0" y="0"/>
                </a:moveTo>
                <a:lnTo>
                  <a:pt x="9112180" y="0"/>
                </a:lnTo>
                <a:lnTo>
                  <a:pt x="9112180" y="5609484"/>
                </a:lnTo>
                <a:lnTo>
                  <a:pt x="0" y="560948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9262" r="0" b="-33180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0" y="9087267"/>
            <a:ext cx="18288000" cy="1199733"/>
            <a:chOff x="0" y="0"/>
            <a:chExt cx="4816593" cy="315979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4816592" cy="315979"/>
            </a:xfrm>
            <a:custGeom>
              <a:avLst/>
              <a:gdLst/>
              <a:ahLst/>
              <a:cxnLst/>
              <a:rect r="r" b="b" t="t" l="l"/>
              <a:pathLst>
                <a:path h="315979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315979"/>
                  </a:lnTo>
                  <a:lnTo>
                    <a:pt x="0" y="315979"/>
                  </a:lnTo>
                  <a:close/>
                </a:path>
              </a:pathLst>
            </a:custGeom>
            <a:solidFill>
              <a:srgbClr val="7EBC00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28575"/>
              <a:ext cx="4816593" cy="34455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06"/>
                </a:lnSpc>
              </a:pPr>
            </a:p>
          </p:txBody>
        </p:sp>
      </p:grpSp>
      <p:sp>
        <p:nvSpPr>
          <p:cNvPr name="Freeform 12" id="12"/>
          <p:cNvSpPr/>
          <p:nvPr/>
        </p:nvSpPr>
        <p:spPr>
          <a:xfrm flipH="false" flipV="false" rot="0">
            <a:off x="15871197" y="9255831"/>
            <a:ext cx="2130736" cy="862604"/>
          </a:xfrm>
          <a:custGeom>
            <a:avLst/>
            <a:gdLst/>
            <a:ahLst/>
            <a:cxnLst/>
            <a:rect r="r" b="b" t="t" l="l"/>
            <a:pathLst>
              <a:path h="862604" w="2130736">
                <a:moveTo>
                  <a:pt x="0" y="0"/>
                </a:moveTo>
                <a:lnTo>
                  <a:pt x="2130736" y="0"/>
                </a:lnTo>
                <a:lnTo>
                  <a:pt x="2130736" y="862604"/>
                </a:lnTo>
                <a:lnTo>
                  <a:pt x="0" y="86260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396406"/>
            <a:ext cx="15773400" cy="1988345"/>
            <a:chOff x="0" y="0"/>
            <a:chExt cx="21031200" cy="265112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1031200" cy="2651126"/>
            </a:xfrm>
            <a:custGeom>
              <a:avLst/>
              <a:gdLst/>
              <a:ahLst/>
              <a:cxnLst/>
              <a:rect r="r" b="b" t="t" l="l"/>
              <a:pathLst>
                <a:path h="2651126" w="21031200">
                  <a:moveTo>
                    <a:pt x="0" y="0"/>
                  </a:moveTo>
                  <a:lnTo>
                    <a:pt x="21031200" y="0"/>
                  </a:lnTo>
                  <a:lnTo>
                    <a:pt x="21031200" y="2651126"/>
                  </a:lnTo>
                  <a:lnTo>
                    <a:pt x="0" y="2651126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85725"/>
              <a:ext cx="21031200" cy="2736851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l" marL="0" indent="0" lvl="0">
                <a:lnSpc>
                  <a:spcPts val="6859"/>
                </a:lnSpc>
                <a:spcBef>
                  <a:spcPct val="0"/>
                </a:spcBef>
              </a:pPr>
              <a:r>
                <a:rPr lang="en-US" b="true" sz="4899" strike="noStrike" u="none">
                  <a:solidFill>
                    <a:srgbClr val="7EBC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What did you find out?</a:t>
              </a: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028700" y="2269466"/>
            <a:ext cx="15773400" cy="7653841"/>
            <a:chOff x="0" y="0"/>
            <a:chExt cx="21031200" cy="10205121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1031200" cy="10205121"/>
            </a:xfrm>
            <a:custGeom>
              <a:avLst/>
              <a:gdLst/>
              <a:ahLst/>
              <a:cxnLst/>
              <a:rect r="r" b="b" t="t" l="l"/>
              <a:pathLst>
                <a:path h="10205121" w="21031200">
                  <a:moveTo>
                    <a:pt x="0" y="0"/>
                  </a:moveTo>
                  <a:lnTo>
                    <a:pt x="21031200" y="0"/>
                  </a:lnTo>
                  <a:lnTo>
                    <a:pt x="21031200" y="10205121"/>
                  </a:lnTo>
                  <a:lnTo>
                    <a:pt x="0" y="1020512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04800"/>
              <a:ext cx="21031200" cy="10509921"/>
            </a:xfrm>
            <a:prstGeom prst="rect">
              <a:avLst/>
            </a:prstGeom>
          </p:spPr>
          <p:txBody>
            <a:bodyPr anchor="t" rtlCol="false" tIns="0" lIns="0" bIns="0" rIns="0"/>
            <a:lstStyle/>
            <a:p>
              <a:pPr algn="l" marL="0" indent="0" lvl="1">
                <a:lnSpc>
                  <a:spcPts val="6875"/>
                </a:lnSpc>
                <a:spcBef>
                  <a:spcPct val="0"/>
                </a:spcBef>
              </a:pPr>
              <a:r>
                <a:rPr lang="en-US" sz="3600" strike="noStrike" u="none">
                  <a:solidFill>
                    <a:srgbClr val="3C372B"/>
                  </a:solidFill>
                  <a:latin typeface="Calibri (MS)"/>
                  <a:ea typeface="Calibri (MS)"/>
                  <a:cs typeface="Calibri (MS)"/>
                  <a:sym typeface="Calibri (MS)"/>
                </a:rPr>
                <a:t>We are going to take it in turns to share our findings.</a:t>
              </a:r>
            </a:p>
            <a:p>
              <a:pPr algn="l" marL="0" indent="0" lvl="1">
                <a:lnSpc>
                  <a:spcPts val="6875"/>
                </a:lnSpc>
                <a:spcBef>
                  <a:spcPct val="0"/>
                </a:spcBef>
              </a:pPr>
            </a:p>
            <a:p>
              <a:pPr algn="l" marL="0" indent="0" lvl="1">
                <a:lnSpc>
                  <a:spcPts val="6875"/>
                </a:lnSpc>
                <a:spcBef>
                  <a:spcPct val="0"/>
                </a:spcBef>
              </a:pPr>
              <a:r>
                <a:rPr lang="en-US" sz="3600" strike="noStrike" u="none">
                  <a:solidFill>
                    <a:srgbClr val="3C372B"/>
                  </a:solidFill>
                  <a:latin typeface="Calibri (MS)"/>
                  <a:ea typeface="Calibri (MS)"/>
                  <a:cs typeface="Calibri (MS)"/>
                  <a:sym typeface="Calibri (MS)"/>
                </a:rPr>
                <a:t>Remember to tell us:</a:t>
              </a:r>
            </a:p>
            <a:p>
              <a:pPr algn="l" marL="777240" indent="-388620" lvl="1">
                <a:lnSpc>
                  <a:spcPts val="6875"/>
                </a:lnSpc>
                <a:buAutoNum type="arabicPeriod" startAt="1"/>
              </a:pPr>
              <a:r>
                <a:rPr lang="en-US" sz="3600" strike="noStrike" u="none">
                  <a:solidFill>
                    <a:srgbClr val="3C372B"/>
                  </a:solidFill>
                  <a:latin typeface="Calibri (MS)"/>
                  <a:ea typeface="Calibri (MS)"/>
                  <a:cs typeface="Calibri (MS)"/>
                  <a:sym typeface="Calibri (MS)"/>
                </a:rPr>
                <a:t>Which part of the school you surveyed.</a:t>
              </a:r>
            </a:p>
            <a:p>
              <a:pPr algn="l" marL="777240" indent="-388620" lvl="1">
                <a:lnSpc>
                  <a:spcPts val="6875"/>
                </a:lnSpc>
                <a:buAutoNum type="arabicPeriod" startAt="1"/>
              </a:pPr>
              <a:r>
                <a:rPr lang="en-US" sz="3600" strike="noStrike" u="none">
                  <a:solidFill>
                    <a:srgbClr val="3C372B"/>
                  </a:solidFill>
                  <a:latin typeface="Calibri (MS)"/>
                  <a:ea typeface="Calibri (MS)"/>
                  <a:cs typeface="Calibri (MS)"/>
                  <a:sym typeface="Calibri (MS)"/>
                </a:rPr>
                <a:t>What you noticed about the bins.</a:t>
              </a:r>
            </a:p>
            <a:p>
              <a:pPr algn="l" marL="777240" indent="-388620" lvl="1">
                <a:lnSpc>
                  <a:spcPts val="6875"/>
                </a:lnSpc>
                <a:buAutoNum type="arabicPeriod" startAt="1"/>
              </a:pPr>
              <a:r>
                <a:rPr lang="en-US" sz="3600" strike="noStrike" u="none">
                  <a:solidFill>
                    <a:srgbClr val="3C372B"/>
                  </a:solidFill>
                  <a:latin typeface="Calibri (MS)"/>
                  <a:ea typeface="Calibri (MS)"/>
                  <a:cs typeface="Calibri (MS)"/>
                  <a:sym typeface="Calibri (MS)"/>
                </a:rPr>
                <a:t>What you noticed about the signage</a:t>
              </a:r>
            </a:p>
            <a:p>
              <a:pPr algn="l" marL="777240" indent="-388620" lvl="1">
                <a:lnSpc>
                  <a:spcPts val="6875"/>
                </a:lnSpc>
                <a:buAutoNum type="arabicPeriod" startAt="1"/>
              </a:pPr>
              <a:r>
                <a:rPr lang="en-US" sz="3600" strike="noStrike" u="none">
                  <a:solidFill>
                    <a:srgbClr val="3C372B"/>
                  </a:solidFill>
                  <a:latin typeface="Calibri (MS)"/>
                  <a:ea typeface="Calibri (MS)"/>
                  <a:cs typeface="Calibri (MS)"/>
                  <a:sym typeface="Calibri (MS)"/>
                </a:rPr>
                <a:t>Any other observations.</a:t>
              </a:r>
            </a:p>
            <a:p>
              <a:pPr algn="l" marL="0" indent="0" lvl="1">
                <a:lnSpc>
                  <a:spcPts val="6875"/>
                </a:lnSpc>
                <a:spcBef>
                  <a:spcPct val="0"/>
                </a:spcBef>
              </a:pPr>
              <a:r>
                <a:rPr lang="en-US" sz="3600" strike="noStrike" u="none">
                  <a:solidFill>
                    <a:srgbClr val="3C372B"/>
                  </a:solidFill>
                  <a:latin typeface="Calibri (MS)"/>
                  <a:ea typeface="Calibri (MS)"/>
                  <a:cs typeface="Calibri (MS)"/>
                  <a:sym typeface="Calibri (MS)"/>
                </a:rPr>
                <a:t> </a:t>
              </a:r>
            </a:p>
            <a:p>
              <a:pPr algn="l" marL="0" indent="0" lvl="1">
                <a:lnSpc>
                  <a:spcPts val="6875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0" y="9087267"/>
            <a:ext cx="18288000" cy="1199733"/>
            <a:chOff x="0" y="0"/>
            <a:chExt cx="4816593" cy="315979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4816592" cy="315979"/>
            </a:xfrm>
            <a:custGeom>
              <a:avLst/>
              <a:gdLst/>
              <a:ahLst/>
              <a:cxnLst/>
              <a:rect r="r" b="b" t="t" l="l"/>
              <a:pathLst>
                <a:path h="315979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315979"/>
                  </a:lnTo>
                  <a:lnTo>
                    <a:pt x="0" y="315979"/>
                  </a:lnTo>
                  <a:close/>
                </a:path>
              </a:pathLst>
            </a:custGeom>
            <a:solidFill>
              <a:srgbClr val="7EBC00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28575"/>
              <a:ext cx="4816593" cy="34455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06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5871197" y="9255831"/>
            <a:ext cx="2130736" cy="862604"/>
          </a:xfrm>
          <a:custGeom>
            <a:avLst/>
            <a:gdLst/>
            <a:ahLst/>
            <a:cxnLst/>
            <a:rect r="r" b="b" t="t" l="l"/>
            <a:pathLst>
              <a:path h="862604" w="2130736">
                <a:moveTo>
                  <a:pt x="0" y="0"/>
                </a:moveTo>
                <a:lnTo>
                  <a:pt x="2130736" y="0"/>
                </a:lnTo>
                <a:lnTo>
                  <a:pt x="2130736" y="862604"/>
                </a:lnTo>
                <a:lnTo>
                  <a:pt x="0" y="86260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381278"/>
            <a:ext cx="15773400" cy="1988345"/>
            <a:chOff x="0" y="0"/>
            <a:chExt cx="21031200" cy="265112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1031200" cy="2651126"/>
            </a:xfrm>
            <a:custGeom>
              <a:avLst/>
              <a:gdLst/>
              <a:ahLst/>
              <a:cxnLst/>
              <a:rect r="r" b="b" t="t" l="l"/>
              <a:pathLst>
                <a:path h="2651126" w="21031200">
                  <a:moveTo>
                    <a:pt x="0" y="0"/>
                  </a:moveTo>
                  <a:lnTo>
                    <a:pt x="21031200" y="0"/>
                  </a:lnTo>
                  <a:lnTo>
                    <a:pt x="21031200" y="2651126"/>
                  </a:lnTo>
                  <a:lnTo>
                    <a:pt x="0" y="2651126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85725"/>
              <a:ext cx="21031200" cy="2736851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l" marL="0" indent="0" lvl="0">
                <a:lnSpc>
                  <a:spcPts val="6859"/>
                </a:lnSpc>
                <a:spcBef>
                  <a:spcPct val="0"/>
                </a:spcBef>
              </a:pPr>
              <a:r>
                <a:rPr lang="en-US" b="true" sz="4899" strike="noStrike" u="none">
                  <a:solidFill>
                    <a:srgbClr val="7EBC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How can we improve our recycling</a:t>
              </a: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028700" y="2274638"/>
            <a:ext cx="14265694" cy="8012362"/>
            <a:chOff x="0" y="0"/>
            <a:chExt cx="19020925" cy="1068314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9020924" cy="10683149"/>
            </a:xfrm>
            <a:custGeom>
              <a:avLst/>
              <a:gdLst/>
              <a:ahLst/>
              <a:cxnLst/>
              <a:rect r="r" b="b" t="t" l="l"/>
              <a:pathLst>
                <a:path h="10683149" w="19020924">
                  <a:moveTo>
                    <a:pt x="0" y="0"/>
                  </a:moveTo>
                  <a:lnTo>
                    <a:pt x="19020924" y="0"/>
                  </a:lnTo>
                  <a:lnTo>
                    <a:pt x="19020924" y="10683149"/>
                  </a:lnTo>
                  <a:lnTo>
                    <a:pt x="0" y="10683149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180975"/>
              <a:ext cx="19020925" cy="10864124"/>
            </a:xfrm>
            <a:prstGeom prst="rect">
              <a:avLst/>
            </a:prstGeom>
          </p:spPr>
          <p:txBody>
            <a:bodyPr anchor="t" rtlCol="false" tIns="0" lIns="0" bIns="0" rIns="0"/>
            <a:lstStyle/>
            <a:p>
              <a:pPr algn="l" marL="0" indent="0" lvl="1">
                <a:lnSpc>
                  <a:spcPts val="5580"/>
                </a:lnSpc>
              </a:pPr>
              <a:r>
                <a:rPr lang="en-US" sz="3600" strike="noStrike" u="none">
                  <a:solidFill>
                    <a:srgbClr val="3C372B"/>
                  </a:solidFill>
                  <a:latin typeface="Calibri (MS)"/>
                  <a:ea typeface="Calibri (MS)"/>
                  <a:cs typeface="Calibri (MS)"/>
                  <a:sym typeface="Calibri (MS)"/>
                </a:rPr>
                <a:t>Think / pair / share</a:t>
              </a:r>
            </a:p>
            <a:p>
              <a:pPr algn="l">
                <a:lnSpc>
                  <a:spcPts val="5580"/>
                </a:lnSpc>
              </a:pPr>
            </a:p>
            <a:p>
              <a:pPr algn="l" marL="777240" indent="-388620" lvl="1">
                <a:lnSpc>
                  <a:spcPts val="5580"/>
                </a:lnSpc>
                <a:buAutoNum type="arabicPeriod" startAt="1"/>
              </a:pPr>
              <a:r>
                <a:rPr lang="en-US" sz="3600" strike="noStrike" u="none">
                  <a:solidFill>
                    <a:srgbClr val="3C372B"/>
                  </a:solidFill>
                  <a:latin typeface="Calibri (MS)"/>
                  <a:ea typeface="Calibri (MS)"/>
                  <a:cs typeface="Calibri (MS)"/>
                  <a:sym typeface="Calibri (MS)"/>
                </a:rPr>
                <a:t>First, jot down some ideas to improve recycling at our school.</a:t>
              </a:r>
            </a:p>
            <a:p>
              <a:pPr algn="l" marL="777240" indent="-388620" lvl="1">
                <a:lnSpc>
                  <a:spcPts val="5580"/>
                </a:lnSpc>
                <a:buAutoNum type="arabicPeriod" startAt="1"/>
              </a:pPr>
              <a:r>
                <a:rPr lang="en-US" sz="3600" strike="noStrike" u="none">
                  <a:solidFill>
                    <a:srgbClr val="3C372B"/>
                  </a:solidFill>
                  <a:latin typeface="Calibri (MS)"/>
                  <a:ea typeface="Calibri (MS)"/>
                  <a:cs typeface="Calibri (MS)"/>
                  <a:sym typeface="Calibri (MS)"/>
                </a:rPr>
                <a:t>Next discuss your ideas with your partner.</a:t>
              </a:r>
            </a:p>
            <a:p>
              <a:pPr algn="l" marL="777240" indent="-388620" lvl="1">
                <a:lnSpc>
                  <a:spcPts val="5580"/>
                </a:lnSpc>
                <a:buAutoNum type="arabicPeriod" startAt="1"/>
              </a:pPr>
              <a:r>
                <a:rPr lang="en-US" sz="3600" strike="noStrike" u="none">
                  <a:solidFill>
                    <a:srgbClr val="3C372B"/>
                  </a:solidFill>
                  <a:latin typeface="Calibri (MS)"/>
                  <a:ea typeface="Calibri (MS)"/>
                  <a:cs typeface="Calibri (MS)"/>
                  <a:sym typeface="Calibri (MS)"/>
                </a:rPr>
                <a:t>Last, discuss our ideas all together:</a:t>
              </a:r>
            </a:p>
            <a:p>
              <a:pPr algn="l" marL="1554480" indent="-518160" lvl="2">
                <a:lnSpc>
                  <a:spcPts val="5580"/>
                </a:lnSpc>
                <a:buFont typeface="Arial"/>
                <a:buChar char="⚬"/>
              </a:pPr>
              <a:r>
                <a:rPr lang="en-US" sz="3600" strike="noStrike" u="none">
                  <a:solidFill>
                    <a:srgbClr val="3C372B"/>
                  </a:solidFill>
                  <a:latin typeface="Calibri (MS)"/>
                  <a:ea typeface="Calibri (MS)"/>
                  <a:cs typeface="Calibri (MS)"/>
                  <a:sym typeface="Calibri (MS)"/>
                </a:rPr>
                <a:t>Which should we do first / last?</a:t>
              </a:r>
            </a:p>
            <a:p>
              <a:pPr algn="l" marL="1554480" indent="-518160" lvl="2">
                <a:lnSpc>
                  <a:spcPts val="5580"/>
                </a:lnSpc>
                <a:buFont typeface="Arial"/>
                <a:buChar char="⚬"/>
              </a:pPr>
              <a:r>
                <a:rPr lang="en-US" sz="3600" strike="noStrike" u="none">
                  <a:solidFill>
                    <a:srgbClr val="3C372B"/>
                  </a:solidFill>
                  <a:latin typeface="Calibri (MS)"/>
                  <a:ea typeface="Calibri (MS)"/>
                  <a:cs typeface="Calibri (MS)"/>
                  <a:sym typeface="Calibri (MS)"/>
                </a:rPr>
                <a:t>What will you need?</a:t>
              </a:r>
            </a:p>
            <a:p>
              <a:pPr algn="l" marL="1554480" indent="-518160" lvl="2">
                <a:lnSpc>
                  <a:spcPts val="5580"/>
                </a:lnSpc>
                <a:buFont typeface="Arial"/>
                <a:buChar char="⚬"/>
              </a:pPr>
              <a:r>
                <a:rPr lang="en-US" sz="3600" strike="noStrike" u="none">
                  <a:solidFill>
                    <a:srgbClr val="3C372B"/>
                  </a:solidFill>
                  <a:latin typeface="Calibri (MS)"/>
                  <a:ea typeface="Calibri (MS)"/>
                  <a:cs typeface="Calibri (MS)"/>
                  <a:sym typeface="Calibri (MS)"/>
                </a:rPr>
                <a:t>Who can help you?</a:t>
              </a:r>
            </a:p>
            <a:p>
              <a:pPr algn="l" marL="1554480" indent="-518160" lvl="2">
                <a:lnSpc>
                  <a:spcPts val="5580"/>
                </a:lnSpc>
                <a:buFont typeface="Arial"/>
                <a:buChar char="⚬"/>
              </a:pPr>
              <a:r>
                <a:rPr lang="en-US" sz="3600" strike="noStrike" u="none">
                  <a:solidFill>
                    <a:srgbClr val="3C372B"/>
                  </a:solidFill>
                  <a:latin typeface="Calibri (MS)"/>
                  <a:ea typeface="Calibri (MS)"/>
                  <a:cs typeface="Calibri (MS)"/>
                  <a:sym typeface="Calibri (MS)"/>
                </a:rPr>
                <a:t>How will you know when you have achieved your goal?</a:t>
              </a:r>
            </a:p>
            <a:p>
              <a:pPr algn="l" marL="0" indent="0" lvl="1">
                <a:lnSpc>
                  <a:spcPts val="6875"/>
                </a:lnSpc>
                <a:spcBef>
                  <a:spcPct val="0"/>
                </a:spcBef>
              </a:pPr>
              <a:r>
                <a:rPr lang="en-US" sz="3600" strike="noStrike" u="none">
                  <a:solidFill>
                    <a:srgbClr val="3C372B"/>
                  </a:solidFill>
                  <a:latin typeface="Calibri (MS)"/>
                  <a:ea typeface="Calibri (MS)"/>
                  <a:cs typeface="Calibri (MS)"/>
                  <a:sym typeface="Calibri (MS)"/>
                </a:rPr>
                <a:t> </a:t>
              </a:r>
            </a:p>
            <a:p>
              <a:pPr algn="l" marL="0" indent="0" lvl="1">
                <a:lnSpc>
                  <a:spcPts val="6875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13304697" y="3386159"/>
            <a:ext cx="3752399" cy="6140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79"/>
              </a:lnSpc>
            </a:pPr>
            <a:r>
              <a:rPr lang="en-US" sz="3199" b="true">
                <a:solidFill>
                  <a:srgbClr val="FDFFFF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Are there actionps?</a:t>
            </a:r>
          </a:p>
        </p:txBody>
      </p:sp>
      <p:grpSp>
        <p:nvGrpSpPr>
          <p:cNvPr name="Group 9" id="9"/>
          <p:cNvGrpSpPr/>
          <p:nvPr/>
        </p:nvGrpSpPr>
        <p:grpSpPr>
          <a:xfrm rot="0">
            <a:off x="0" y="9087267"/>
            <a:ext cx="18288000" cy="1199733"/>
            <a:chOff x="0" y="0"/>
            <a:chExt cx="4816593" cy="315979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4816592" cy="315979"/>
            </a:xfrm>
            <a:custGeom>
              <a:avLst/>
              <a:gdLst/>
              <a:ahLst/>
              <a:cxnLst/>
              <a:rect r="r" b="b" t="t" l="l"/>
              <a:pathLst>
                <a:path h="315979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315979"/>
                  </a:lnTo>
                  <a:lnTo>
                    <a:pt x="0" y="315979"/>
                  </a:lnTo>
                  <a:close/>
                </a:path>
              </a:pathLst>
            </a:custGeom>
            <a:solidFill>
              <a:srgbClr val="7EBC00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28575"/>
              <a:ext cx="4816593" cy="34455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06"/>
                </a:lnSpc>
              </a:pPr>
            </a:p>
          </p:txBody>
        </p:sp>
      </p:grpSp>
      <p:sp>
        <p:nvSpPr>
          <p:cNvPr name="Freeform 12" id="12"/>
          <p:cNvSpPr/>
          <p:nvPr/>
        </p:nvSpPr>
        <p:spPr>
          <a:xfrm flipH="false" flipV="false" rot="0">
            <a:off x="15871197" y="9255831"/>
            <a:ext cx="2130736" cy="862604"/>
          </a:xfrm>
          <a:custGeom>
            <a:avLst/>
            <a:gdLst/>
            <a:ahLst/>
            <a:cxnLst/>
            <a:rect r="r" b="b" t="t" l="l"/>
            <a:pathLst>
              <a:path h="862604" w="2130736">
                <a:moveTo>
                  <a:pt x="0" y="0"/>
                </a:moveTo>
                <a:lnTo>
                  <a:pt x="2130736" y="0"/>
                </a:lnTo>
                <a:lnTo>
                  <a:pt x="2130736" y="862604"/>
                </a:lnTo>
                <a:lnTo>
                  <a:pt x="0" y="86260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7EBC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301752" y="369304"/>
            <a:ext cx="15434223" cy="9548392"/>
            <a:chOff x="0" y="0"/>
            <a:chExt cx="20578964" cy="1273118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13190117" y="2891118"/>
              <a:ext cx="7388847" cy="7987942"/>
            </a:xfrm>
            <a:custGeom>
              <a:avLst/>
              <a:gdLst/>
              <a:ahLst/>
              <a:cxnLst/>
              <a:rect r="r" b="b" t="t" l="l"/>
              <a:pathLst>
                <a:path h="7987942" w="7388847">
                  <a:moveTo>
                    <a:pt x="0" y="0"/>
                  </a:moveTo>
                  <a:lnTo>
                    <a:pt x="7388847" y="0"/>
                  </a:lnTo>
                  <a:lnTo>
                    <a:pt x="7388847" y="7987942"/>
                  </a:lnTo>
                  <a:lnTo>
                    <a:pt x="0" y="798794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4345172" cy="3704259"/>
            </a:xfrm>
            <a:custGeom>
              <a:avLst/>
              <a:gdLst/>
              <a:ahLst/>
              <a:cxnLst/>
              <a:rect r="r" b="b" t="t" l="l"/>
              <a:pathLst>
                <a:path h="3704259" w="4345172">
                  <a:moveTo>
                    <a:pt x="0" y="0"/>
                  </a:moveTo>
                  <a:lnTo>
                    <a:pt x="4345172" y="0"/>
                  </a:lnTo>
                  <a:lnTo>
                    <a:pt x="4345172" y="3704259"/>
                  </a:lnTo>
                  <a:lnTo>
                    <a:pt x="0" y="370425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TextBox 5" id="5"/>
            <p:cNvSpPr txBox="true"/>
            <p:nvPr/>
          </p:nvSpPr>
          <p:spPr>
            <a:xfrm rot="-1575549">
              <a:off x="662789" y="3388138"/>
              <a:ext cx="10583510" cy="449328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3949"/>
                </a:lnSpc>
              </a:pPr>
              <a:r>
                <a:rPr lang="en-US" sz="9299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Be Recycling </a:t>
              </a:r>
            </a:p>
            <a:p>
              <a:pPr algn="ctr">
                <a:lnSpc>
                  <a:spcPts val="13949"/>
                </a:lnSpc>
              </a:pPr>
              <a:r>
                <a:rPr lang="en-US" sz="9299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Royalty</a:t>
              </a:r>
            </a:p>
          </p:txBody>
        </p:sp>
        <p:sp>
          <p:nvSpPr>
            <p:cNvPr name="Freeform 6" id="6"/>
            <p:cNvSpPr/>
            <p:nvPr/>
          </p:nvSpPr>
          <p:spPr>
            <a:xfrm flipH="false" flipV="false" rot="0">
              <a:off x="11579412" y="1555143"/>
              <a:ext cx="2520957" cy="2149116"/>
            </a:xfrm>
            <a:custGeom>
              <a:avLst/>
              <a:gdLst/>
              <a:ahLst/>
              <a:cxnLst/>
              <a:rect r="r" b="b" t="t" l="l"/>
              <a:pathLst>
                <a:path h="2149116" w="2520957">
                  <a:moveTo>
                    <a:pt x="0" y="0"/>
                  </a:moveTo>
                  <a:lnTo>
                    <a:pt x="2520957" y="0"/>
                  </a:lnTo>
                  <a:lnTo>
                    <a:pt x="2520957" y="2149116"/>
                  </a:lnTo>
                  <a:lnTo>
                    <a:pt x="0" y="214911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2665506" y="9026931"/>
              <a:ext cx="4345172" cy="3704259"/>
            </a:xfrm>
            <a:custGeom>
              <a:avLst/>
              <a:gdLst/>
              <a:ahLst/>
              <a:cxnLst/>
              <a:rect r="r" b="b" t="t" l="l"/>
              <a:pathLst>
                <a:path h="3704259" w="4345172">
                  <a:moveTo>
                    <a:pt x="0" y="0"/>
                  </a:moveTo>
                  <a:lnTo>
                    <a:pt x="4345172" y="0"/>
                  </a:lnTo>
                  <a:lnTo>
                    <a:pt x="4345172" y="3704258"/>
                  </a:lnTo>
                  <a:lnTo>
                    <a:pt x="0" y="370425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sp>
        <p:nvSpPr>
          <p:cNvPr name="Freeform 8" id="8"/>
          <p:cNvSpPr/>
          <p:nvPr/>
        </p:nvSpPr>
        <p:spPr>
          <a:xfrm flipH="false" flipV="false" rot="0">
            <a:off x="14169207" y="8476397"/>
            <a:ext cx="3862789" cy="1563806"/>
          </a:xfrm>
          <a:custGeom>
            <a:avLst/>
            <a:gdLst/>
            <a:ahLst/>
            <a:cxnLst/>
            <a:rect r="r" b="b" t="t" l="l"/>
            <a:pathLst>
              <a:path h="1563806" w="3862789">
                <a:moveTo>
                  <a:pt x="0" y="0"/>
                </a:moveTo>
                <a:lnTo>
                  <a:pt x="3862789" y="0"/>
                </a:lnTo>
                <a:lnTo>
                  <a:pt x="3862789" y="1563806"/>
                </a:lnTo>
                <a:lnTo>
                  <a:pt x="0" y="156380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406492"/>
            <a:ext cx="15773400" cy="1988345"/>
            <a:chOff x="0" y="0"/>
            <a:chExt cx="21031200" cy="265112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1031200" cy="2651126"/>
            </a:xfrm>
            <a:custGeom>
              <a:avLst/>
              <a:gdLst/>
              <a:ahLst/>
              <a:cxnLst/>
              <a:rect r="r" b="b" t="t" l="l"/>
              <a:pathLst>
                <a:path h="2651126" w="21031200">
                  <a:moveTo>
                    <a:pt x="0" y="0"/>
                  </a:moveTo>
                  <a:lnTo>
                    <a:pt x="21031200" y="0"/>
                  </a:lnTo>
                  <a:lnTo>
                    <a:pt x="21031200" y="2651126"/>
                  </a:lnTo>
                  <a:lnTo>
                    <a:pt x="0" y="2651126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85725"/>
              <a:ext cx="21031200" cy="2736851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l" marL="0" indent="0" lvl="0">
                <a:lnSpc>
                  <a:spcPts val="6859"/>
                </a:lnSpc>
                <a:spcBef>
                  <a:spcPct val="0"/>
                </a:spcBef>
              </a:pPr>
              <a:r>
                <a:rPr lang="en-US" b="true" sz="4899" strike="noStrike" u="none">
                  <a:solidFill>
                    <a:srgbClr val="7EBC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Today, we will ...</a:t>
              </a: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2486335" y="4054736"/>
            <a:ext cx="5853142" cy="2177527"/>
            <a:chOff x="0" y="0"/>
            <a:chExt cx="1541568" cy="573505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541568" cy="573505"/>
            </a:xfrm>
            <a:custGeom>
              <a:avLst/>
              <a:gdLst/>
              <a:ahLst/>
              <a:cxnLst/>
              <a:rect r="r" b="b" t="t" l="l"/>
              <a:pathLst>
                <a:path h="573505" w="1541568">
                  <a:moveTo>
                    <a:pt x="67457" y="0"/>
                  </a:moveTo>
                  <a:lnTo>
                    <a:pt x="1474111" y="0"/>
                  </a:lnTo>
                  <a:cubicBezTo>
                    <a:pt x="1511367" y="0"/>
                    <a:pt x="1541568" y="30202"/>
                    <a:pt x="1541568" y="67457"/>
                  </a:cubicBezTo>
                  <a:lnTo>
                    <a:pt x="1541568" y="506048"/>
                  </a:lnTo>
                  <a:cubicBezTo>
                    <a:pt x="1541568" y="543303"/>
                    <a:pt x="1511367" y="573505"/>
                    <a:pt x="1474111" y="573505"/>
                  </a:cubicBezTo>
                  <a:lnTo>
                    <a:pt x="67457" y="573505"/>
                  </a:lnTo>
                  <a:cubicBezTo>
                    <a:pt x="30202" y="573505"/>
                    <a:pt x="0" y="543303"/>
                    <a:pt x="0" y="506048"/>
                  </a:cubicBezTo>
                  <a:lnTo>
                    <a:pt x="0" y="67457"/>
                  </a:lnTo>
                  <a:cubicBezTo>
                    <a:pt x="0" y="30202"/>
                    <a:pt x="30202" y="0"/>
                    <a:pt x="67457" y="0"/>
                  </a:cubicBezTo>
                  <a:close/>
                </a:path>
              </a:pathLst>
            </a:custGeom>
            <a:solidFill>
              <a:srgbClr val="FFFFFF"/>
            </a:solidFill>
            <a:ln w="38100" cap="rnd">
              <a:solidFill>
                <a:srgbClr val="7EBC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76200"/>
              <a:ext cx="1541568" cy="64970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2940772" y="4543424"/>
            <a:ext cx="4944270" cy="10858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99"/>
              </a:lnSpc>
            </a:pPr>
            <a:r>
              <a:rPr lang="en-US" sz="2999" b="true">
                <a:solidFill>
                  <a:srgbClr val="000000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Survey the recycling facilities at our school</a:t>
            </a:r>
          </a:p>
        </p:txBody>
      </p:sp>
      <p:grpSp>
        <p:nvGrpSpPr>
          <p:cNvPr name="Group 9" id="9"/>
          <p:cNvGrpSpPr/>
          <p:nvPr/>
        </p:nvGrpSpPr>
        <p:grpSpPr>
          <a:xfrm rot="0">
            <a:off x="9496516" y="4054736"/>
            <a:ext cx="6305149" cy="2177527"/>
            <a:chOff x="0" y="0"/>
            <a:chExt cx="1660615" cy="573505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660615" cy="573505"/>
            </a:xfrm>
            <a:custGeom>
              <a:avLst/>
              <a:gdLst/>
              <a:ahLst/>
              <a:cxnLst/>
              <a:rect r="r" b="b" t="t" l="l"/>
              <a:pathLst>
                <a:path h="573505" w="1660615">
                  <a:moveTo>
                    <a:pt x="62622" y="0"/>
                  </a:moveTo>
                  <a:lnTo>
                    <a:pt x="1597994" y="0"/>
                  </a:lnTo>
                  <a:cubicBezTo>
                    <a:pt x="1614602" y="0"/>
                    <a:pt x="1630530" y="6598"/>
                    <a:pt x="1642274" y="18341"/>
                  </a:cubicBezTo>
                  <a:cubicBezTo>
                    <a:pt x="1654018" y="30085"/>
                    <a:pt x="1660615" y="46013"/>
                    <a:pt x="1660615" y="62622"/>
                  </a:cubicBezTo>
                  <a:lnTo>
                    <a:pt x="1660615" y="510884"/>
                  </a:lnTo>
                  <a:cubicBezTo>
                    <a:pt x="1660615" y="545468"/>
                    <a:pt x="1632579" y="573505"/>
                    <a:pt x="1597994" y="573505"/>
                  </a:cubicBezTo>
                  <a:lnTo>
                    <a:pt x="62622" y="573505"/>
                  </a:lnTo>
                  <a:cubicBezTo>
                    <a:pt x="28037" y="573505"/>
                    <a:pt x="0" y="545468"/>
                    <a:pt x="0" y="510884"/>
                  </a:cubicBezTo>
                  <a:lnTo>
                    <a:pt x="0" y="62622"/>
                  </a:lnTo>
                  <a:cubicBezTo>
                    <a:pt x="0" y="28037"/>
                    <a:pt x="28037" y="0"/>
                    <a:pt x="62622" y="0"/>
                  </a:cubicBezTo>
                  <a:close/>
                </a:path>
              </a:pathLst>
            </a:custGeom>
            <a:solidFill>
              <a:srgbClr val="FFFFFF"/>
            </a:solidFill>
            <a:ln w="38100" cap="rnd">
              <a:solidFill>
                <a:srgbClr val="7EBC00"/>
              </a:solidFill>
              <a:prstDash val="solid"/>
              <a:round/>
            </a:ln>
          </p:spPr>
        </p:sp>
        <p:sp>
          <p:nvSpPr>
            <p:cNvPr name="TextBox 11" id="11"/>
            <p:cNvSpPr txBox="true"/>
            <p:nvPr/>
          </p:nvSpPr>
          <p:spPr>
            <a:xfrm>
              <a:off x="0" y="-76200"/>
              <a:ext cx="1660615" cy="64970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2" id="12"/>
          <p:cNvSpPr txBox="true"/>
          <p:nvPr/>
        </p:nvSpPr>
        <p:spPr>
          <a:xfrm rot="0">
            <a:off x="9986046" y="4543424"/>
            <a:ext cx="5326089" cy="10858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99"/>
              </a:lnSpc>
            </a:pPr>
            <a:r>
              <a:rPr lang="en-US" sz="2999" b="true">
                <a:solidFill>
                  <a:srgbClr val="000000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Create a plan to improve our recycling</a:t>
            </a:r>
          </a:p>
        </p:txBody>
      </p:sp>
      <p:grpSp>
        <p:nvGrpSpPr>
          <p:cNvPr name="Group 13" id="13"/>
          <p:cNvGrpSpPr/>
          <p:nvPr/>
        </p:nvGrpSpPr>
        <p:grpSpPr>
          <a:xfrm rot="0">
            <a:off x="0" y="9087267"/>
            <a:ext cx="18288000" cy="1199733"/>
            <a:chOff x="0" y="0"/>
            <a:chExt cx="4816593" cy="315979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4816592" cy="315979"/>
            </a:xfrm>
            <a:custGeom>
              <a:avLst/>
              <a:gdLst/>
              <a:ahLst/>
              <a:cxnLst/>
              <a:rect r="r" b="b" t="t" l="l"/>
              <a:pathLst>
                <a:path h="315979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315979"/>
                  </a:lnTo>
                  <a:lnTo>
                    <a:pt x="0" y="315979"/>
                  </a:lnTo>
                  <a:close/>
                </a:path>
              </a:pathLst>
            </a:custGeom>
            <a:solidFill>
              <a:srgbClr val="7EBC00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28575"/>
              <a:ext cx="4816593" cy="34455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06"/>
                </a:lnSpc>
              </a:pPr>
            </a:p>
          </p:txBody>
        </p:sp>
      </p:grpSp>
      <p:sp>
        <p:nvSpPr>
          <p:cNvPr name="Freeform 16" id="16"/>
          <p:cNvSpPr/>
          <p:nvPr/>
        </p:nvSpPr>
        <p:spPr>
          <a:xfrm flipH="false" flipV="false" rot="0">
            <a:off x="15871197" y="9255831"/>
            <a:ext cx="2130736" cy="862604"/>
          </a:xfrm>
          <a:custGeom>
            <a:avLst/>
            <a:gdLst/>
            <a:ahLst/>
            <a:cxnLst/>
            <a:rect r="r" b="b" t="t" l="l"/>
            <a:pathLst>
              <a:path h="862604" w="2130736">
                <a:moveTo>
                  <a:pt x="0" y="0"/>
                </a:moveTo>
                <a:lnTo>
                  <a:pt x="2130736" y="0"/>
                </a:lnTo>
                <a:lnTo>
                  <a:pt x="2130736" y="862604"/>
                </a:lnTo>
                <a:lnTo>
                  <a:pt x="0" y="86260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396406"/>
            <a:ext cx="15773400" cy="1988345"/>
            <a:chOff x="0" y="0"/>
            <a:chExt cx="21031200" cy="265112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1031200" cy="2651126"/>
            </a:xfrm>
            <a:custGeom>
              <a:avLst/>
              <a:gdLst/>
              <a:ahLst/>
              <a:cxnLst/>
              <a:rect r="r" b="b" t="t" l="l"/>
              <a:pathLst>
                <a:path h="2651126" w="21031200">
                  <a:moveTo>
                    <a:pt x="0" y="0"/>
                  </a:moveTo>
                  <a:lnTo>
                    <a:pt x="21031200" y="0"/>
                  </a:lnTo>
                  <a:lnTo>
                    <a:pt x="21031200" y="2651126"/>
                  </a:lnTo>
                  <a:lnTo>
                    <a:pt x="0" y="2651126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85725"/>
              <a:ext cx="21031200" cy="2736851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l" marL="0" indent="0" lvl="0">
                <a:lnSpc>
                  <a:spcPts val="6859"/>
                </a:lnSpc>
                <a:spcBef>
                  <a:spcPct val="0"/>
                </a:spcBef>
              </a:pPr>
              <a:r>
                <a:rPr lang="en-US" b="true" sz="4899" strike="noStrike" u="none">
                  <a:solidFill>
                    <a:srgbClr val="7EBC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How can we be a dream team?</a:t>
              </a: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0" y="9087267"/>
            <a:ext cx="18288000" cy="1199733"/>
            <a:chOff x="0" y="0"/>
            <a:chExt cx="4816593" cy="31597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4816592" cy="315979"/>
            </a:xfrm>
            <a:custGeom>
              <a:avLst/>
              <a:gdLst/>
              <a:ahLst/>
              <a:cxnLst/>
              <a:rect r="r" b="b" t="t" l="l"/>
              <a:pathLst>
                <a:path h="315979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315979"/>
                  </a:lnTo>
                  <a:lnTo>
                    <a:pt x="0" y="315979"/>
                  </a:lnTo>
                  <a:close/>
                </a:path>
              </a:pathLst>
            </a:custGeom>
            <a:solidFill>
              <a:srgbClr val="7EBC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28575"/>
              <a:ext cx="4816593" cy="34455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06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5871197" y="9255831"/>
            <a:ext cx="2130736" cy="862604"/>
          </a:xfrm>
          <a:custGeom>
            <a:avLst/>
            <a:gdLst/>
            <a:ahLst/>
            <a:cxnLst/>
            <a:rect r="r" b="b" t="t" l="l"/>
            <a:pathLst>
              <a:path h="862604" w="2130736">
                <a:moveTo>
                  <a:pt x="0" y="0"/>
                </a:moveTo>
                <a:lnTo>
                  <a:pt x="2130736" y="0"/>
                </a:lnTo>
                <a:lnTo>
                  <a:pt x="2130736" y="862604"/>
                </a:lnTo>
                <a:lnTo>
                  <a:pt x="0" y="86260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1028700" y="2601624"/>
            <a:ext cx="15773400" cy="2995582"/>
            <a:chOff x="0" y="0"/>
            <a:chExt cx="21031200" cy="399411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21031200" cy="3994109"/>
            </a:xfrm>
            <a:custGeom>
              <a:avLst/>
              <a:gdLst/>
              <a:ahLst/>
              <a:cxnLst/>
              <a:rect r="r" b="b" t="t" l="l"/>
              <a:pathLst>
                <a:path h="3994109" w="21031200">
                  <a:moveTo>
                    <a:pt x="0" y="0"/>
                  </a:moveTo>
                  <a:lnTo>
                    <a:pt x="21031200" y="0"/>
                  </a:lnTo>
                  <a:lnTo>
                    <a:pt x="21031200" y="3994109"/>
                  </a:lnTo>
                  <a:lnTo>
                    <a:pt x="0" y="3994109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95250"/>
              <a:ext cx="21031200" cy="4089360"/>
            </a:xfrm>
            <a:prstGeom prst="rect">
              <a:avLst/>
            </a:prstGeom>
          </p:spPr>
          <p:txBody>
            <a:bodyPr anchor="t" rtlCol="false" tIns="0" lIns="0" bIns="0" rIns="0"/>
            <a:lstStyle/>
            <a:p>
              <a:pPr algn="l" marL="651510" indent="-325755" lvl="1">
                <a:lnSpc>
                  <a:spcPts val="4622"/>
                </a:lnSpc>
                <a:buAutoNum type="arabicPeriod" startAt="1"/>
              </a:pPr>
              <a:r>
                <a:rPr lang="en-US" sz="3600">
                  <a:solidFill>
                    <a:srgbClr val="3C372B"/>
                  </a:solidFill>
                  <a:latin typeface="Calibri (MS)"/>
                  <a:ea typeface="Calibri (MS)"/>
                  <a:cs typeface="Calibri (MS)"/>
                  <a:sym typeface="Calibri (MS)"/>
                </a:rPr>
                <a:t>How can we work together well</a:t>
              </a:r>
              <a:r>
                <a:rPr lang="en-US" sz="3600">
                  <a:solidFill>
                    <a:srgbClr val="3C372B"/>
                  </a:solidFill>
                  <a:latin typeface="Calibri (MS)"/>
                  <a:ea typeface="Calibri (MS)"/>
                  <a:cs typeface="Calibri (MS)"/>
                  <a:sym typeface="Calibri (MS)"/>
                </a:rPr>
                <a:t>?</a:t>
              </a:r>
            </a:p>
            <a:p>
              <a:pPr algn="l" marL="651510" indent="-325755" lvl="1">
                <a:lnSpc>
                  <a:spcPts val="4622"/>
                </a:lnSpc>
              </a:pPr>
            </a:p>
            <a:p>
              <a:pPr algn="l" marL="651510" indent="-325755" lvl="1">
                <a:lnSpc>
                  <a:spcPts val="4622"/>
                </a:lnSpc>
              </a:pPr>
            </a:p>
            <a:p>
              <a:pPr algn="l" marL="651510" indent="-325755" lvl="1">
                <a:lnSpc>
                  <a:spcPts val="4622"/>
                </a:lnSpc>
              </a:pPr>
            </a:p>
            <a:p>
              <a:pPr algn="l" marL="651510" indent="-325755" lvl="1">
                <a:lnSpc>
                  <a:spcPts val="3888"/>
                </a:lnSpc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1069381" y="5597206"/>
            <a:ext cx="16149238" cy="2932043"/>
            <a:chOff x="0" y="0"/>
            <a:chExt cx="21532318" cy="3909390"/>
          </a:xfrm>
        </p:grpSpPr>
        <p:sp>
          <p:nvSpPr>
            <p:cNvPr name="Freeform 13" id="13" descr="Chat with solid fill"/>
            <p:cNvSpPr/>
            <p:nvPr/>
          </p:nvSpPr>
          <p:spPr>
            <a:xfrm flipH="false" flipV="false" rot="0">
              <a:off x="0" y="0"/>
              <a:ext cx="3909390" cy="3909390"/>
            </a:xfrm>
            <a:custGeom>
              <a:avLst/>
              <a:gdLst/>
              <a:ahLst/>
              <a:cxnLst/>
              <a:rect r="r" b="b" t="t" l="l"/>
              <a:pathLst>
                <a:path h="3909390" w="3909390">
                  <a:moveTo>
                    <a:pt x="0" y="0"/>
                  </a:moveTo>
                  <a:lnTo>
                    <a:pt x="3909390" y="0"/>
                  </a:lnTo>
                  <a:lnTo>
                    <a:pt x="3909390" y="3909390"/>
                  </a:lnTo>
                  <a:lnTo>
                    <a:pt x="0" y="390939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4" id="14" descr="Ear with solid fill"/>
            <p:cNvSpPr/>
            <p:nvPr/>
          </p:nvSpPr>
          <p:spPr>
            <a:xfrm flipH="false" flipV="false" rot="0">
              <a:off x="6705606" y="364430"/>
              <a:ext cx="3111160" cy="3111160"/>
            </a:xfrm>
            <a:custGeom>
              <a:avLst/>
              <a:gdLst/>
              <a:ahLst/>
              <a:cxnLst/>
              <a:rect r="r" b="b" t="t" l="l"/>
              <a:pathLst>
                <a:path h="3111160" w="3111160">
                  <a:moveTo>
                    <a:pt x="0" y="0"/>
                  </a:moveTo>
                  <a:lnTo>
                    <a:pt x="3111160" y="0"/>
                  </a:lnTo>
                  <a:lnTo>
                    <a:pt x="3111160" y="3111160"/>
                  </a:lnTo>
                  <a:lnTo>
                    <a:pt x="0" y="311116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5" id="15" descr="Badge Heart with solid fill"/>
            <p:cNvSpPr/>
            <p:nvPr/>
          </p:nvSpPr>
          <p:spPr>
            <a:xfrm flipH="false" flipV="false" rot="0">
              <a:off x="12327058" y="186836"/>
              <a:ext cx="3722554" cy="3722554"/>
            </a:xfrm>
            <a:custGeom>
              <a:avLst/>
              <a:gdLst/>
              <a:ahLst/>
              <a:cxnLst/>
              <a:rect r="r" b="b" t="t" l="l"/>
              <a:pathLst>
                <a:path h="3722554" w="3722554">
                  <a:moveTo>
                    <a:pt x="0" y="0"/>
                  </a:moveTo>
                  <a:lnTo>
                    <a:pt x="3722554" y="0"/>
                  </a:lnTo>
                  <a:lnTo>
                    <a:pt x="3722554" y="3722554"/>
                  </a:lnTo>
                  <a:lnTo>
                    <a:pt x="0" y="372255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6" id="16" descr="Raised hand with solid fill"/>
            <p:cNvSpPr/>
            <p:nvPr/>
          </p:nvSpPr>
          <p:spPr>
            <a:xfrm flipH="false" flipV="false" rot="0">
              <a:off x="18510820" y="364430"/>
              <a:ext cx="3021498" cy="3021498"/>
            </a:xfrm>
            <a:custGeom>
              <a:avLst/>
              <a:gdLst/>
              <a:ahLst/>
              <a:cxnLst/>
              <a:rect r="r" b="b" t="t" l="l"/>
              <a:pathLst>
                <a:path h="3021498" w="3021498">
                  <a:moveTo>
                    <a:pt x="0" y="0"/>
                  </a:moveTo>
                  <a:lnTo>
                    <a:pt x="3021498" y="0"/>
                  </a:lnTo>
                  <a:lnTo>
                    <a:pt x="3021498" y="3021498"/>
                  </a:lnTo>
                  <a:lnTo>
                    <a:pt x="0" y="302149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 l="0" t="0" r="0" b="0"/>
              </a:stretch>
            </a:blipFill>
          </p:spPr>
        </p:sp>
      </p:grp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9087267"/>
            <a:ext cx="18288000" cy="1199733"/>
            <a:chOff x="0" y="0"/>
            <a:chExt cx="4816593" cy="31597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16592" cy="315979"/>
            </a:xfrm>
            <a:custGeom>
              <a:avLst/>
              <a:gdLst/>
              <a:ahLst/>
              <a:cxnLst/>
              <a:rect r="r" b="b" t="t" l="l"/>
              <a:pathLst>
                <a:path h="315979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315979"/>
                  </a:lnTo>
                  <a:lnTo>
                    <a:pt x="0" y="315979"/>
                  </a:lnTo>
                  <a:close/>
                </a:path>
              </a:pathLst>
            </a:custGeom>
            <a:solidFill>
              <a:srgbClr val="7EBC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28575"/>
              <a:ext cx="4816593" cy="34455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06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5871197" y="9255831"/>
            <a:ext cx="2130736" cy="862604"/>
          </a:xfrm>
          <a:custGeom>
            <a:avLst/>
            <a:gdLst/>
            <a:ahLst/>
            <a:cxnLst/>
            <a:rect r="r" b="b" t="t" l="l"/>
            <a:pathLst>
              <a:path h="862604" w="2130736">
                <a:moveTo>
                  <a:pt x="0" y="0"/>
                </a:moveTo>
                <a:lnTo>
                  <a:pt x="2130736" y="0"/>
                </a:lnTo>
                <a:lnTo>
                  <a:pt x="2130736" y="862604"/>
                </a:lnTo>
                <a:lnTo>
                  <a:pt x="0" y="86260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028700" y="384472"/>
            <a:ext cx="15773400" cy="1988345"/>
            <a:chOff x="0" y="0"/>
            <a:chExt cx="21031200" cy="2651126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21031200" cy="2651126"/>
            </a:xfrm>
            <a:custGeom>
              <a:avLst/>
              <a:gdLst/>
              <a:ahLst/>
              <a:cxnLst/>
              <a:rect r="r" b="b" t="t" l="l"/>
              <a:pathLst>
                <a:path h="2651126" w="21031200">
                  <a:moveTo>
                    <a:pt x="0" y="0"/>
                  </a:moveTo>
                  <a:lnTo>
                    <a:pt x="21031200" y="0"/>
                  </a:lnTo>
                  <a:lnTo>
                    <a:pt x="21031200" y="2651126"/>
                  </a:lnTo>
                  <a:lnTo>
                    <a:pt x="0" y="2651126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85725"/>
              <a:ext cx="21031200" cy="2736851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l" marL="0" indent="0" lvl="0">
                <a:lnSpc>
                  <a:spcPts val="6859"/>
                </a:lnSpc>
                <a:spcBef>
                  <a:spcPct val="0"/>
                </a:spcBef>
              </a:pPr>
              <a:r>
                <a:rPr lang="en-US" b="true" sz="4899" strike="noStrike" u="none">
                  <a:solidFill>
                    <a:srgbClr val="7EBC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Dream team!</a:t>
              </a:r>
            </a:p>
          </p:txBody>
        </p:sp>
      </p:grpSp>
      <p:sp>
        <p:nvSpPr>
          <p:cNvPr name="Freeform 9" id="9" descr="Chat with solid fill"/>
          <p:cNvSpPr/>
          <p:nvPr/>
        </p:nvSpPr>
        <p:spPr>
          <a:xfrm flipH="false" flipV="false" rot="0">
            <a:off x="1257300" y="2668092"/>
            <a:ext cx="2932042" cy="2932042"/>
          </a:xfrm>
          <a:custGeom>
            <a:avLst/>
            <a:gdLst/>
            <a:ahLst/>
            <a:cxnLst/>
            <a:rect r="r" b="b" t="t" l="l"/>
            <a:pathLst>
              <a:path h="2932042" w="2932042">
                <a:moveTo>
                  <a:pt x="0" y="0"/>
                </a:moveTo>
                <a:lnTo>
                  <a:pt x="2932042" y="0"/>
                </a:lnTo>
                <a:lnTo>
                  <a:pt x="2932042" y="2932042"/>
                </a:lnTo>
                <a:lnTo>
                  <a:pt x="0" y="293204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 descr="Ear with solid fill"/>
          <p:cNvSpPr/>
          <p:nvPr/>
        </p:nvSpPr>
        <p:spPr>
          <a:xfrm flipH="false" flipV="false" rot="0">
            <a:off x="10352757" y="5892021"/>
            <a:ext cx="2333370" cy="2333370"/>
          </a:xfrm>
          <a:custGeom>
            <a:avLst/>
            <a:gdLst/>
            <a:ahLst/>
            <a:cxnLst/>
            <a:rect r="r" b="b" t="t" l="l"/>
            <a:pathLst>
              <a:path h="2333370" w="2333370">
                <a:moveTo>
                  <a:pt x="0" y="0"/>
                </a:moveTo>
                <a:lnTo>
                  <a:pt x="2333370" y="0"/>
                </a:lnTo>
                <a:lnTo>
                  <a:pt x="2333370" y="2333370"/>
                </a:lnTo>
                <a:lnTo>
                  <a:pt x="0" y="233337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 descr="Badge Heart with solid fill"/>
          <p:cNvSpPr/>
          <p:nvPr/>
        </p:nvSpPr>
        <p:spPr>
          <a:xfrm flipH="false" flipV="false" rot="0">
            <a:off x="10123148" y="2738155"/>
            <a:ext cx="2791915" cy="2791916"/>
          </a:xfrm>
          <a:custGeom>
            <a:avLst/>
            <a:gdLst/>
            <a:ahLst/>
            <a:cxnLst/>
            <a:rect r="r" b="b" t="t" l="l"/>
            <a:pathLst>
              <a:path h="2791916" w="2791915">
                <a:moveTo>
                  <a:pt x="0" y="0"/>
                </a:moveTo>
                <a:lnTo>
                  <a:pt x="2791916" y="0"/>
                </a:lnTo>
                <a:lnTo>
                  <a:pt x="2791916" y="2791916"/>
                </a:lnTo>
                <a:lnTo>
                  <a:pt x="0" y="279191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 descr="Raised hand with solid fill"/>
          <p:cNvSpPr/>
          <p:nvPr/>
        </p:nvSpPr>
        <p:spPr>
          <a:xfrm flipH="false" flipV="false" rot="0">
            <a:off x="1257300" y="6088026"/>
            <a:ext cx="2266123" cy="2266124"/>
          </a:xfrm>
          <a:custGeom>
            <a:avLst/>
            <a:gdLst/>
            <a:ahLst/>
            <a:cxnLst/>
            <a:rect r="r" b="b" t="t" l="l"/>
            <a:pathLst>
              <a:path h="2266124" w="2266123">
                <a:moveTo>
                  <a:pt x="0" y="0"/>
                </a:moveTo>
                <a:lnTo>
                  <a:pt x="2266123" y="0"/>
                </a:lnTo>
                <a:lnTo>
                  <a:pt x="2266123" y="2266123"/>
                </a:lnTo>
                <a:lnTo>
                  <a:pt x="0" y="2266123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3" id="13"/>
          <p:cNvGrpSpPr/>
          <p:nvPr/>
        </p:nvGrpSpPr>
        <p:grpSpPr>
          <a:xfrm rot="0">
            <a:off x="13191289" y="6437466"/>
            <a:ext cx="3197039" cy="1567244"/>
            <a:chOff x="0" y="0"/>
            <a:chExt cx="4262718" cy="2089658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4262718" cy="2089658"/>
            </a:xfrm>
            <a:custGeom>
              <a:avLst/>
              <a:gdLst/>
              <a:ahLst/>
              <a:cxnLst/>
              <a:rect r="r" b="b" t="t" l="l"/>
              <a:pathLst>
                <a:path h="2089658" w="4262718">
                  <a:moveTo>
                    <a:pt x="0" y="0"/>
                  </a:moveTo>
                  <a:lnTo>
                    <a:pt x="4262718" y="0"/>
                  </a:lnTo>
                  <a:lnTo>
                    <a:pt x="4262718" y="2089658"/>
                  </a:lnTo>
                  <a:lnTo>
                    <a:pt x="0" y="2089658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114300"/>
              <a:ext cx="4262718" cy="2203958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l">
                <a:lnSpc>
                  <a:spcPts val="3628"/>
                </a:lnSpc>
              </a:pPr>
              <a:r>
                <a:rPr lang="en-US" b="true" sz="2519">
                  <a:solidFill>
                    <a:srgbClr val="3C372B"/>
                  </a:solidFill>
                  <a:latin typeface="Calibri (MS) Bold"/>
                  <a:ea typeface="Calibri (MS) Bold"/>
                  <a:cs typeface="Calibri (MS) Bold"/>
                  <a:sym typeface="Calibri (MS) Bold"/>
                </a:rPr>
                <a:t>Listen well</a:t>
              </a: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13191289" y="3350491"/>
            <a:ext cx="3197039" cy="1567244"/>
            <a:chOff x="0" y="0"/>
            <a:chExt cx="4262718" cy="2089658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4262718" cy="2089658"/>
            </a:xfrm>
            <a:custGeom>
              <a:avLst/>
              <a:gdLst/>
              <a:ahLst/>
              <a:cxnLst/>
              <a:rect r="r" b="b" t="t" l="l"/>
              <a:pathLst>
                <a:path h="2089658" w="4262718">
                  <a:moveTo>
                    <a:pt x="0" y="0"/>
                  </a:moveTo>
                  <a:lnTo>
                    <a:pt x="4262718" y="0"/>
                  </a:lnTo>
                  <a:lnTo>
                    <a:pt x="4262718" y="2089658"/>
                  </a:lnTo>
                  <a:lnTo>
                    <a:pt x="0" y="2089658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0" y="-9525"/>
              <a:ext cx="4262718" cy="2099183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l">
                <a:lnSpc>
                  <a:spcPts val="2588"/>
                </a:lnSpc>
              </a:pPr>
            </a:p>
            <a:p>
              <a:pPr algn="l">
                <a:lnSpc>
                  <a:spcPts val="3628"/>
                </a:lnSpc>
              </a:pPr>
              <a:r>
                <a:rPr lang="en-US" sz="2519" b="true">
                  <a:solidFill>
                    <a:srgbClr val="3C372B"/>
                  </a:solidFill>
                  <a:latin typeface="Calibri (MS) Bold"/>
                  <a:ea typeface="Calibri (MS) Bold"/>
                  <a:cs typeface="Calibri (MS) Bold"/>
                  <a:sym typeface="Calibri (MS) Bold"/>
                </a:rPr>
                <a:t>Help others if you can</a:t>
              </a:r>
            </a:p>
            <a:p>
              <a:pPr algn="l">
                <a:lnSpc>
                  <a:spcPts val="2177"/>
                </a:lnSpc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4414282" y="6437466"/>
            <a:ext cx="5433314" cy="1567244"/>
            <a:chOff x="0" y="0"/>
            <a:chExt cx="7244419" cy="2089658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7244419" cy="2089658"/>
            </a:xfrm>
            <a:custGeom>
              <a:avLst/>
              <a:gdLst/>
              <a:ahLst/>
              <a:cxnLst/>
              <a:rect r="r" b="b" t="t" l="l"/>
              <a:pathLst>
                <a:path h="2089658" w="7244419">
                  <a:moveTo>
                    <a:pt x="0" y="0"/>
                  </a:moveTo>
                  <a:lnTo>
                    <a:pt x="7244419" y="0"/>
                  </a:lnTo>
                  <a:lnTo>
                    <a:pt x="7244419" y="2089658"/>
                  </a:lnTo>
                  <a:lnTo>
                    <a:pt x="0" y="2089658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-9525"/>
              <a:ext cx="7244419" cy="2099183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l">
                <a:lnSpc>
                  <a:spcPts val="2588"/>
                </a:lnSpc>
              </a:pPr>
            </a:p>
            <a:p>
              <a:pPr algn="l">
                <a:lnSpc>
                  <a:spcPts val="3628"/>
                </a:lnSpc>
              </a:pPr>
              <a:r>
                <a:rPr lang="en-US" sz="2519" b="true">
                  <a:solidFill>
                    <a:srgbClr val="3C372B"/>
                  </a:solidFill>
                  <a:latin typeface="Calibri (MS) Bold"/>
                  <a:ea typeface="Calibri (MS) Bold"/>
                  <a:cs typeface="Calibri (MS) Bold"/>
                  <a:sym typeface="Calibri (MS) Bold"/>
                </a:rPr>
                <a:t>Ask for help if you’re unsure what to do</a:t>
              </a:r>
            </a:p>
            <a:p>
              <a:pPr algn="l">
                <a:lnSpc>
                  <a:spcPts val="2177"/>
                </a:lnSpc>
              </a:pP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4414282" y="3350491"/>
            <a:ext cx="5433314" cy="1567244"/>
            <a:chOff x="0" y="0"/>
            <a:chExt cx="7244419" cy="2089658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7244419" cy="2089658"/>
            </a:xfrm>
            <a:custGeom>
              <a:avLst/>
              <a:gdLst/>
              <a:ahLst/>
              <a:cxnLst/>
              <a:rect r="r" b="b" t="t" l="l"/>
              <a:pathLst>
                <a:path h="2089658" w="7244419">
                  <a:moveTo>
                    <a:pt x="0" y="0"/>
                  </a:moveTo>
                  <a:lnTo>
                    <a:pt x="7244419" y="0"/>
                  </a:lnTo>
                  <a:lnTo>
                    <a:pt x="7244419" y="2089658"/>
                  </a:lnTo>
                  <a:lnTo>
                    <a:pt x="0" y="2089658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9525"/>
              <a:ext cx="7244419" cy="2099183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l">
                <a:lnSpc>
                  <a:spcPts val="2588"/>
                </a:lnSpc>
              </a:pPr>
            </a:p>
            <a:p>
              <a:pPr algn="l">
                <a:lnSpc>
                  <a:spcPts val="3628"/>
                </a:lnSpc>
              </a:pPr>
              <a:r>
                <a:rPr lang="en-US" sz="2519" b="true">
                  <a:solidFill>
                    <a:srgbClr val="3C372B"/>
                  </a:solidFill>
                  <a:latin typeface="Calibri (MS) Bold"/>
                  <a:ea typeface="Calibri (MS) Bold"/>
                  <a:cs typeface="Calibri (MS) Bold"/>
                  <a:sym typeface="Calibri (MS) Bold"/>
                </a:rPr>
                <a:t>One voice at a time</a:t>
              </a:r>
            </a:p>
            <a:p>
              <a:pPr algn="l">
                <a:lnSpc>
                  <a:spcPts val="2177"/>
                </a:lnSpc>
              </a:pPr>
            </a:p>
          </p:txBody>
        </p:sp>
      </p:grp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381278"/>
            <a:ext cx="15773400" cy="1988345"/>
            <a:chOff x="0" y="0"/>
            <a:chExt cx="21031200" cy="265112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1031200" cy="2651126"/>
            </a:xfrm>
            <a:custGeom>
              <a:avLst/>
              <a:gdLst/>
              <a:ahLst/>
              <a:cxnLst/>
              <a:rect r="r" b="b" t="t" l="l"/>
              <a:pathLst>
                <a:path h="2651126" w="21031200">
                  <a:moveTo>
                    <a:pt x="0" y="0"/>
                  </a:moveTo>
                  <a:lnTo>
                    <a:pt x="21031200" y="0"/>
                  </a:lnTo>
                  <a:lnTo>
                    <a:pt x="21031200" y="2651126"/>
                  </a:lnTo>
                  <a:lnTo>
                    <a:pt x="0" y="2651126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85725"/>
              <a:ext cx="21031200" cy="2736851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l" marL="0" indent="0" lvl="0">
                <a:lnSpc>
                  <a:spcPts val="6859"/>
                </a:lnSpc>
                <a:spcBef>
                  <a:spcPct val="0"/>
                </a:spcBef>
              </a:pPr>
              <a:r>
                <a:rPr lang="en-US" b="true" sz="4899" strike="noStrike" u="none">
                  <a:solidFill>
                    <a:srgbClr val="7EBC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What can we remember?</a:t>
              </a: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028700" y="2464941"/>
            <a:ext cx="15773400" cy="6527007"/>
            <a:chOff x="0" y="0"/>
            <a:chExt cx="21031200" cy="870267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1031200" cy="8702676"/>
            </a:xfrm>
            <a:custGeom>
              <a:avLst/>
              <a:gdLst/>
              <a:ahLst/>
              <a:cxnLst/>
              <a:rect r="r" b="b" t="t" l="l"/>
              <a:pathLst>
                <a:path h="8702676" w="21031200">
                  <a:moveTo>
                    <a:pt x="0" y="0"/>
                  </a:moveTo>
                  <a:lnTo>
                    <a:pt x="21031200" y="0"/>
                  </a:lnTo>
                  <a:lnTo>
                    <a:pt x="21031200" y="8702676"/>
                  </a:lnTo>
                  <a:lnTo>
                    <a:pt x="0" y="8702676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04800"/>
              <a:ext cx="21031200" cy="9007476"/>
            </a:xfrm>
            <a:prstGeom prst="rect">
              <a:avLst/>
            </a:prstGeom>
          </p:spPr>
          <p:txBody>
            <a:bodyPr anchor="t" rtlCol="false" tIns="0" lIns="0" bIns="0" rIns="0"/>
            <a:lstStyle/>
            <a:p>
              <a:pPr algn="just" marL="777240" indent="-388620" lvl="1">
                <a:lnSpc>
                  <a:spcPts val="6875"/>
                </a:lnSpc>
                <a:buFont typeface="Arial"/>
                <a:buChar char="•"/>
              </a:pPr>
              <a:r>
                <a:rPr lang="en-US" sz="3600" strike="noStrike" u="none">
                  <a:solidFill>
                    <a:srgbClr val="3C372B"/>
                  </a:solidFill>
                  <a:latin typeface="Calibri (MS)"/>
                  <a:ea typeface="Calibri (MS)"/>
                  <a:cs typeface="Calibri (MS)"/>
                  <a:sym typeface="Calibri (MS)"/>
                </a:rPr>
                <a:t>What are natural resources?</a:t>
              </a:r>
            </a:p>
            <a:p>
              <a:pPr algn="just" marL="777240" indent="-388620" lvl="1">
                <a:lnSpc>
                  <a:spcPts val="6875"/>
                </a:lnSpc>
                <a:buFont typeface="Arial"/>
                <a:buChar char="•"/>
              </a:pPr>
              <a:r>
                <a:rPr lang="en-US" sz="3600" strike="noStrike" u="none">
                  <a:solidFill>
                    <a:srgbClr val="3C372B"/>
                  </a:solidFill>
                  <a:latin typeface="Calibri (MS)"/>
                  <a:ea typeface="Calibri (MS)"/>
                  <a:cs typeface="Calibri (MS)"/>
                  <a:sym typeface="Calibri (MS)"/>
                </a:rPr>
                <a:t>Why should we conserve (save) them?</a:t>
              </a:r>
            </a:p>
            <a:p>
              <a:pPr algn="just" marL="777240" indent="-388620" lvl="1">
                <a:lnSpc>
                  <a:spcPts val="6875"/>
                </a:lnSpc>
                <a:buFont typeface="Arial"/>
                <a:buChar char="•"/>
              </a:pPr>
              <a:r>
                <a:rPr lang="en-US" sz="3600" strike="noStrike" u="none">
                  <a:solidFill>
                    <a:srgbClr val="3C372B"/>
                  </a:solidFill>
                  <a:latin typeface="Calibri (MS)"/>
                  <a:ea typeface="Calibri (MS)"/>
                  <a:cs typeface="Calibri (MS)"/>
                  <a:sym typeface="Calibri (MS)"/>
                </a:rPr>
                <a:t>Name one way to help conserve (save) natural resources.</a:t>
              </a: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0" y="9087267"/>
            <a:ext cx="18288000" cy="1199733"/>
            <a:chOff x="0" y="0"/>
            <a:chExt cx="4816593" cy="315979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4816592" cy="315979"/>
            </a:xfrm>
            <a:custGeom>
              <a:avLst/>
              <a:gdLst/>
              <a:ahLst/>
              <a:cxnLst/>
              <a:rect r="r" b="b" t="t" l="l"/>
              <a:pathLst>
                <a:path h="315979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315979"/>
                  </a:lnTo>
                  <a:lnTo>
                    <a:pt x="0" y="315979"/>
                  </a:lnTo>
                  <a:close/>
                </a:path>
              </a:pathLst>
            </a:custGeom>
            <a:solidFill>
              <a:srgbClr val="7EBC00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28575"/>
              <a:ext cx="4816593" cy="34455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06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5871197" y="9255831"/>
            <a:ext cx="2130736" cy="862604"/>
          </a:xfrm>
          <a:custGeom>
            <a:avLst/>
            <a:gdLst/>
            <a:ahLst/>
            <a:cxnLst/>
            <a:rect r="r" b="b" t="t" l="l"/>
            <a:pathLst>
              <a:path h="862604" w="2130736">
                <a:moveTo>
                  <a:pt x="0" y="0"/>
                </a:moveTo>
                <a:lnTo>
                  <a:pt x="2130736" y="0"/>
                </a:lnTo>
                <a:lnTo>
                  <a:pt x="2130736" y="862604"/>
                </a:lnTo>
                <a:lnTo>
                  <a:pt x="0" y="86260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366150"/>
            <a:ext cx="7886700" cy="1988345"/>
            <a:chOff x="0" y="0"/>
            <a:chExt cx="10515600" cy="265112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0515600" cy="2651126"/>
            </a:xfrm>
            <a:custGeom>
              <a:avLst/>
              <a:gdLst/>
              <a:ahLst/>
              <a:cxnLst/>
              <a:rect r="r" b="b" t="t" l="l"/>
              <a:pathLst>
                <a:path h="2651126" w="10515600">
                  <a:moveTo>
                    <a:pt x="0" y="0"/>
                  </a:moveTo>
                  <a:lnTo>
                    <a:pt x="10515600" y="0"/>
                  </a:lnTo>
                  <a:lnTo>
                    <a:pt x="10515600" y="2651126"/>
                  </a:lnTo>
                  <a:lnTo>
                    <a:pt x="0" y="2651126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85725"/>
              <a:ext cx="10515600" cy="2736851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l" marL="0" indent="0" lvl="0">
                <a:lnSpc>
                  <a:spcPts val="6859"/>
                </a:lnSpc>
                <a:spcBef>
                  <a:spcPct val="0"/>
                </a:spcBef>
              </a:pPr>
              <a:r>
                <a:rPr lang="en-US" b="true" sz="4899" strike="noStrike" u="none">
                  <a:solidFill>
                    <a:srgbClr val="7EBC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Think, Pair , Share</a:t>
              </a: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257300" y="2795315"/>
            <a:ext cx="10576683" cy="6462985"/>
            <a:chOff x="0" y="0"/>
            <a:chExt cx="14548493" cy="888999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4548493" cy="8889998"/>
            </a:xfrm>
            <a:custGeom>
              <a:avLst/>
              <a:gdLst/>
              <a:ahLst/>
              <a:cxnLst/>
              <a:rect r="r" b="b" t="t" l="l"/>
              <a:pathLst>
                <a:path h="8889998" w="14548493">
                  <a:moveTo>
                    <a:pt x="0" y="0"/>
                  </a:moveTo>
                  <a:lnTo>
                    <a:pt x="14548493" y="0"/>
                  </a:lnTo>
                  <a:lnTo>
                    <a:pt x="14548493" y="8889998"/>
                  </a:lnTo>
                  <a:lnTo>
                    <a:pt x="0" y="8889998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04800"/>
              <a:ext cx="14548493" cy="9194798"/>
            </a:xfrm>
            <a:prstGeom prst="rect">
              <a:avLst/>
            </a:prstGeom>
          </p:spPr>
          <p:txBody>
            <a:bodyPr anchor="t" rtlCol="false" tIns="0" lIns="0" bIns="0" rIns="0"/>
            <a:lstStyle/>
            <a:p>
              <a:pPr algn="just">
                <a:lnSpc>
                  <a:spcPts val="6875"/>
                </a:lnSpc>
              </a:pPr>
              <a:r>
                <a:rPr lang="en-US" b="true" sz="3600" strike="noStrike" u="none">
                  <a:solidFill>
                    <a:srgbClr val="7EBC00"/>
                  </a:solidFill>
                  <a:latin typeface="Calibri (MS) Bold"/>
                  <a:ea typeface="Calibri (MS) Bold"/>
                  <a:cs typeface="Calibri (MS) Bold"/>
                  <a:sym typeface="Calibri (MS) Bold"/>
                </a:rPr>
                <a:t>Discuss: </a:t>
              </a:r>
              <a:r>
                <a:rPr lang="en-US" sz="3600" strike="noStrike" u="none">
                  <a:solidFill>
                    <a:srgbClr val="3C372B"/>
                  </a:solidFill>
                  <a:latin typeface="Calibri (MS)"/>
                  <a:ea typeface="Calibri (MS)"/>
                  <a:cs typeface="Calibri (MS)"/>
                  <a:sym typeface="Calibri (MS)"/>
                </a:rPr>
                <a:t>How easy do you find it to recycle?  What makes it easy for you to recycle? what makes it difficult?</a:t>
              </a:r>
            </a:p>
            <a:p>
              <a:pPr algn="just">
                <a:lnSpc>
                  <a:spcPts val="6875"/>
                </a:lnSpc>
              </a:pPr>
            </a:p>
            <a:p>
              <a:pPr algn="just">
                <a:lnSpc>
                  <a:spcPts val="6875"/>
                </a:lnSpc>
              </a:pPr>
              <a:r>
                <a:rPr lang="en-US" b="true" sz="3600" strike="noStrike" u="none">
                  <a:solidFill>
                    <a:srgbClr val="7EBC00"/>
                  </a:solidFill>
                  <a:latin typeface="Calibri (MS) Bold"/>
                  <a:ea typeface="Calibri (MS) Bold"/>
                  <a:cs typeface="Calibri (MS) Bold"/>
                  <a:sym typeface="Calibri (MS) Bold"/>
                </a:rPr>
                <a:t>Challenge:</a:t>
              </a:r>
              <a:r>
                <a:rPr lang="en-US" sz="3600" strike="noStrike" u="none">
                  <a:solidFill>
                    <a:srgbClr val="3C372B"/>
                  </a:solidFill>
                  <a:latin typeface="Calibri (MS)"/>
                  <a:ea typeface="Calibri (MS)"/>
                  <a:cs typeface="Calibri (MS)"/>
                  <a:sym typeface="Calibri (MS)"/>
                </a:rPr>
                <a:t> Which is the biggest problem? Be ready to say why you think this. </a:t>
              </a:r>
            </a:p>
            <a:p>
              <a:pPr algn="just">
                <a:lnSpc>
                  <a:spcPts val="6875"/>
                </a:lnSpc>
              </a:pPr>
            </a:p>
            <a:p>
              <a:pPr algn="just">
                <a:lnSpc>
                  <a:spcPts val="6875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2710255" y="1824859"/>
            <a:ext cx="4549045" cy="2930208"/>
            <a:chOff x="0" y="0"/>
            <a:chExt cx="6065394" cy="3906944"/>
          </a:xfrm>
        </p:grpSpPr>
        <p:grpSp>
          <p:nvGrpSpPr>
            <p:cNvPr name="Group 9" id="9"/>
            <p:cNvGrpSpPr/>
            <p:nvPr/>
          </p:nvGrpSpPr>
          <p:grpSpPr>
            <a:xfrm rot="0">
              <a:off x="0" y="0"/>
              <a:ext cx="6065394" cy="3906944"/>
              <a:chOff x="0" y="0"/>
              <a:chExt cx="1198102" cy="771742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1198114" cy="771742"/>
              </a:xfrm>
              <a:custGeom>
                <a:avLst/>
                <a:gdLst/>
                <a:ahLst/>
                <a:cxnLst/>
                <a:rect r="r" b="b" t="t" l="l"/>
                <a:pathLst>
                  <a:path h="771742" w="1198114">
                    <a:moveTo>
                      <a:pt x="909110" y="0"/>
                    </a:moveTo>
                    <a:lnTo>
                      <a:pt x="282407" y="0"/>
                    </a:lnTo>
                    <a:cubicBezTo>
                      <a:pt x="126426" y="0"/>
                      <a:pt x="0" y="123512"/>
                      <a:pt x="0" y="308831"/>
                    </a:cubicBezTo>
                    <a:cubicBezTo>
                      <a:pt x="0" y="446711"/>
                      <a:pt x="66279" y="541852"/>
                      <a:pt x="162037" y="585993"/>
                    </a:cubicBezTo>
                    <a:lnTo>
                      <a:pt x="162037" y="771742"/>
                    </a:lnTo>
                    <a:lnTo>
                      <a:pt x="353844" y="612274"/>
                    </a:lnTo>
                    <a:lnTo>
                      <a:pt x="909110" y="612274"/>
                    </a:lnTo>
                    <a:cubicBezTo>
                      <a:pt x="1071665" y="612274"/>
                      <a:pt x="1198102" y="488762"/>
                      <a:pt x="1198102" y="308811"/>
                    </a:cubicBezTo>
                    <a:cubicBezTo>
                      <a:pt x="1198114" y="123512"/>
                      <a:pt x="1071665" y="0"/>
                      <a:pt x="909110" y="0"/>
                    </a:cubicBezTo>
                    <a:close/>
                  </a:path>
                </a:pathLst>
              </a:custGeom>
              <a:solidFill>
                <a:srgbClr val="7EBC00"/>
              </a:soli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0" y="-38100"/>
                <a:ext cx="1198102" cy="619342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TextBox 12" id="12"/>
            <p:cNvSpPr txBox="true"/>
            <p:nvPr/>
          </p:nvSpPr>
          <p:spPr>
            <a:xfrm rot="0">
              <a:off x="531098" y="768032"/>
              <a:ext cx="5003198" cy="152357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479"/>
                </a:lnSpc>
              </a:pPr>
              <a:r>
                <a:rPr lang="en-US" sz="3199" b="true">
                  <a:solidFill>
                    <a:srgbClr val="FDFFFF"/>
                  </a:solidFill>
                  <a:latin typeface="Calibri (MS) Bold"/>
                  <a:ea typeface="Calibri (MS) Bold"/>
                  <a:cs typeface="Calibri (MS) Bold"/>
                  <a:sym typeface="Calibri (MS) Bold"/>
                </a:rPr>
                <a:t>Are there enough recycle bins?</a:t>
              </a: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2710255" y="5143500"/>
            <a:ext cx="4549045" cy="2930208"/>
            <a:chOff x="0" y="0"/>
            <a:chExt cx="6065394" cy="3906944"/>
          </a:xfrm>
        </p:grpSpPr>
        <p:grpSp>
          <p:nvGrpSpPr>
            <p:cNvPr name="Group 14" id="14"/>
            <p:cNvGrpSpPr/>
            <p:nvPr/>
          </p:nvGrpSpPr>
          <p:grpSpPr>
            <a:xfrm rot="0">
              <a:off x="0" y="0"/>
              <a:ext cx="6065394" cy="3906944"/>
              <a:chOff x="0" y="0"/>
              <a:chExt cx="1198102" cy="771742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198114" cy="771742"/>
              </a:xfrm>
              <a:custGeom>
                <a:avLst/>
                <a:gdLst/>
                <a:ahLst/>
                <a:cxnLst/>
                <a:rect r="r" b="b" t="t" l="l"/>
                <a:pathLst>
                  <a:path h="771742" w="1198114">
                    <a:moveTo>
                      <a:pt x="909110" y="0"/>
                    </a:moveTo>
                    <a:lnTo>
                      <a:pt x="282407" y="0"/>
                    </a:lnTo>
                    <a:cubicBezTo>
                      <a:pt x="126426" y="0"/>
                      <a:pt x="0" y="123512"/>
                      <a:pt x="0" y="308831"/>
                    </a:cubicBezTo>
                    <a:cubicBezTo>
                      <a:pt x="0" y="446711"/>
                      <a:pt x="66279" y="541852"/>
                      <a:pt x="162037" y="585993"/>
                    </a:cubicBezTo>
                    <a:lnTo>
                      <a:pt x="162037" y="771742"/>
                    </a:lnTo>
                    <a:lnTo>
                      <a:pt x="353844" y="612274"/>
                    </a:lnTo>
                    <a:lnTo>
                      <a:pt x="909110" y="612274"/>
                    </a:lnTo>
                    <a:cubicBezTo>
                      <a:pt x="1071665" y="612274"/>
                      <a:pt x="1198102" y="488762"/>
                      <a:pt x="1198102" y="308811"/>
                    </a:cubicBezTo>
                    <a:cubicBezTo>
                      <a:pt x="1198114" y="123512"/>
                      <a:pt x="1071665" y="0"/>
                      <a:pt x="909110" y="0"/>
                    </a:cubicBezTo>
                    <a:close/>
                  </a:path>
                </a:pathLst>
              </a:custGeom>
              <a:solidFill>
                <a:srgbClr val="7EBC00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0" y="-38100"/>
                <a:ext cx="1198102" cy="619342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TextBox 17" id="17"/>
            <p:cNvSpPr txBox="true"/>
            <p:nvPr/>
          </p:nvSpPr>
          <p:spPr>
            <a:xfrm rot="0">
              <a:off x="531098" y="814215"/>
              <a:ext cx="5003198" cy="152357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479"/>
                </a:lnSpc>
              </a:pPr>
              <a:r>
                <a:rPr lang="en-US" sz="3199" b="true">
                  <a:solidFill>
                    <a:srgbClr val="FDFFFF"/>
                  </a:solidFill>
                  <a:latin typeface="Calibri (MS) Bold"/>
                  <a:ea typeface="Calibri (MS) Bold"/>
                  <a:cs typeface="Calibri (MS) Bold"/>
                  <a:sym typeface="Calibri (MS) Bold"/>
                </a:rPr>
                <a:t>Do you know what can be recycled?</a:t>
              </a:r>
            </a:p>
          </p:txBody>
        </p:sp>
      </p:grpSp>
      <p:grpSp>
        <p:nvGrpSpPr>
          <p:cNvPr name="Group 18" id="18"/>
          <p:cNvGrpSpPr/>
          <p:nvPr/>
        </p:nvGrpSpPr>
        <p:grpSpPr>
          <a:xfrm rot="0">
            <a:off x="0" y="9087267"/>
            <a:ext cx="18288000" cy="1199733"/>
            <a:chOff x="0" y="0"/>
            <a:chExt cx="4816593" cy="315979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4816592" cy="315979"/>
            </a:xfrm>
            <a:custGeom>
              <a:avLst/>
              <a:gdLst/>
              <a:ahLst/>
              <a:cxnLst/>
              <a:rect r="r" b="b" t="t" l="l"/>
              <a:pathLst>
                <a:path h="315979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315979"/>
                  </a:lnTo>
                  <a:lnTo>
                    <a:pt x="0" y="315979"/>
                  </a:lnTo>
                  <a:close/>
                </a:path>
              </a:pathLst>
            </a:custGeom>
            <a:solidFill>
              <a:srgbClr val="7EBC00"/>
            </a:solidFill>
          </p:spPr>
        </p:sp>
        <p:sp>
          <p:nvSpPr>
            <p:cNvPr name="TextBox 20" id="20"/>
            <p:cNvSpPr txBox="true"/>
            <p:nvPr/>
          </p:nvSpPr>
          <p:spPr>
            <a:xfrm>
              <a:off x="0" y="-28575"/>
              <a:ext cx="4816593" cy="34455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06"/>
                </a:lnSpc>
              </a:pPr>
            </a:p>
          </p:txBody>
        </p:sp>
      </p:grpSp>
      <p:sp>
        <p:nvSpPr>
          <p:cNvPr name="Freeform 21" id="21"/>
          <p:cNvSpPr/>
          <p:nvPr/>
        </p:nvSpPr>
        <p:spPr>
          <a:xfrm flipH="false" flipV="false" rot="0">
            <a:off x="15871197" y="9255831"/>
            <a:ext cx="2130736" cy="862604"/>
          </a:xfrm>
          <a:custGeom>
            <a:avLst/>
            <a:gdLst/>
            <a:ahLst/>
            <a:cxnLst/>
            <a:rect r="r" b="b" t="t" l="l"/>
            <a:pathLst>
              <a:path h="862604" w="2130736">
                <a:moveTo>
                  <a:pt x="0" y="0"/>
                </a:moveTo>
                <a:lnTo>
                  <a:pt x="2130736" y="0"/>
                </a:lnTo>
                <a:lnTo>
                  <a:pt x="2130736" y="862604"/>
                </a:lnTo>
                <a:lnTo>
                  <a:pt x="0" y="86260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257300" y="1440847"/>
            <a:ext cx="15773400" cy="6084189"/>
            <a:chOff x="0" y="0"/>
            <a:chExt cx="21031200" cy="8112252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1031200" cy="8112252"/>
            </a:xfrm>
            <a:custGeom>
              <a:avLst/>
              <a:gdLst/>
              <a:ahLst/>
              <a:cxnLst/>
              <a:rect r="r" b="b" t="t" l="l"/>
              <a:pathLst>
                <a:path h="8112252" w="21031200">
                  <a:moveTo>
                    <a:pt x="0" y="0"/>
                  </a:moveTo>
                  <a:lnTo>
                    <a:pt x="21031200" y="0"/>
                  </a:lnTo>
                  <a:lnTo>
                    <a:pt x="21031200" y="8112252"/>
                  </a:lnTo>
                  <a:lnTo>
                    <a:pt x="0" y="8112252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876300"/>
              <a:ext cx="21031200" cy="8988552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ctr">
                <a:lnSpc>
                  <a:spcPts val="18000"/>
                </a:lnSpc>
              </a:pPr>
              <a:r>
                <a:rPr lang="en-US" sz="9000" b="true">
                  <a:solidFill>
                    <a:srgbClr val="7EBC00"/>
                  </a:solidFill>
                  <a:latin typeface="Alegreya Sans Bold"/>
                  <a:ea typeface="Alegreya Sans Bold"/>
                  <a:cs typeface="Alegreya Sans Bold"/>
                  <a:sym typeface="Alegreya Sans Bold"/>
                </a:rPr>
                <a:t>Recycling Right is easy as</a:t>
              </a:r>
            </a:p>
            <a:p>
              <a:pPr algn="ctr">
                <a:lnSpc>
                  <a:spcPts val="9720"/>
                </a:lnSpc>
              </a:pPr>
              <a:r>
                <a:rPr lang="en-US" sz="9000" b="true">
                  <a:solidFill>
                    <a:srgbClr val="7EBC00"/>
                  </a:solidFill>
                  <a:latin typeface="Alegreya Sans Bold"/>
                  <a:ea typeface="Alegreya Sans Bold"/>
                  <a:cs typeface="Alegreya Sans Bold"/>
                  <a:sym typeface="Alegreya Sans Bold"/>
                </a:rPr>
                <a:t> one, two, three.</a:t>
              </a:r>
            </a:p>
            <a:p>
              <a:pPr algn="ctr">
                <a:lnSpc>
                  <a:spcPts val="9720"/>
                </a:lnSpc>
              </a:pPr>
            </a:p>
            <a:p>
              <a:pPr algn="ctr">
                <a:lnSpc>
                  <a:spcPts val="9720"/>
                </a:lnSpc>
              </a:pPr>
              <a:r>
                <a:rPr lang="en-US" sz="9000" b="true">
                  <a:solidFill>
                    <a:srgbClr val="7EBC00"/>
                  </a:solidFill>
                  <a:latin typeface="Alegreya Sans Bold"/>
                  <a:ea typeface="Alegreya Sans Bold"/>
                  <a:cs typeface="Alegreya Sans Bold"/>
                  <a:sym typeface="Alegreya Sans Bold"/>
                </a:rPr>
                <a:t>You just need...</a:t>
              </a: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0" y="9087267"/>
            <a:ext cx="18288000" cy="1199733"/>
            <a:chOff x="0" y="0"/>
            <a:chExt cx="4816593" cy="31597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4816592" cy="315979"/>
            </a:xfrm>
            <a:custGeom>
              <a:avLst/>
              <a:gdLst/>
              <a:ahLst/>
              <a:cxnLst/>
              <a:rect r="r" b="b" t="t" l="l"/>
              <a:pathLst>
                <a:path h="315979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315979"/>
                  </a:lnTo>
                  <a:lnTo>
                    <a:pt x="0" y="315979"/>
                  </a:lnTo>
                  <a:close/>
                </a:path>
              </a:pathLst>
            </a:custGeom>
            <a:solidFill>
              <a:srgbClr val="7EBC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28575"/>
              <a:ext cx="4816593" cy="34455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06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5871197" y="9255831"/>
            <a:ext cx="2130736" cy="862604"/>
          </a:xfrm>
          <a:custGeom>
            <a:avLst/>
            <a:gdLst/>
            <a:ahLst/>
            <a:cxnLst/>
            <a:rect r="r" b="b" t="t" l="l"/>
            <a:pathLst>
              <a:path h="862604" w="2130736">
                <a:moveTo>
                  <a:pt x="0" y="0"/>
                </a:moveTo>
                <a:lnTo>
                  <a:pt x="2130736" y="0"/>
                </a:lnTo>
                <a:lnTo>
                  <a:pt x="2130736" y="862604"/>
                </a:lnTo>
                <a:lnTo>
                  <a:pt x="0" y="86260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9792199" y="3370387"/>
            <a:ext cx="7886700" cy="2874112"/>
            <a:chOff x="0" y="0"/>
            <a:chExt cx="10515600" cy="383214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0515600" cy="3832149"/>
            </a:xfrm>
            <a:custGeom>
              <a:avLst/>
              <a:gdLst/>
              <a:ahLst/>
              <a:cxnLst/>
              <a:rect r="r" b="b" t="t" l="l"/>
              <a:pathLst>
                <a:path h="3832149" w="10515600">
                  <a:moveTo>
                    <a:pt x="0" y="0"/>
                  </a:moveTo>
                  <a:lnTo>
                    <a:pt x="10515600" y="0"/>
                  </a:lnTo>
                  <a:lnTo>
                    <a:pt x="10515600" y="3832149"/>
                  </a:lnTo>
                  <a:lnTo>
                    <a:pt x="0" y="3832149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04825"/>
              <a:ext cx="10515600" cy="4336974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ctr">
                <a:lnSpc>
                  <a:spcPts val="11880"/>
                </a:lnSpc>
              </a:pPr>
              <a:r>
                <a:rPr lang="en-US" sz="6600" b="true">
                  <a:solidFill>
                    <a:srgbClr val="7EBC00"/>
                  </a:solidFill>
                  <a:latin typeface="Alegreya Sans Bold"/>
                  <a:ea typeface="Alegreya Sans Bold"/>
                  <a:cs typeface="Alegreya Sans Bold"/>
                  <a:sym typeface="Alegreya Sans Bold"/>
                </a:rPr>
                <a:t>The right number of recycling bins</a:t>
              </a:r>
            </a:p>
          </p:txBody>
        </p:sp>
      </p:grpSp>
      <p:sp>
        <p:nvSpPr>
          <p:cNvPr name="Freeform 5" id="5" descr="A green circle with a star and a number on it  Description automatically generated"/>
          <p:cNvSpPr/>
          <p:nvPr/>
        </p:nvSpPr>
        <p:spPr>
          <a:xfrm flipH="false" flipV="false" rot="0">
            <a:off x="605125" y="300605"/>
            <a:ext cx="8220051" cy="8220051"/>
          </a:xfrm>
          <a:custGeom>
            <a:avLst/>
            <a:gdLst/>
            <a:ahLst/>
            <a:cxnLst/>
            <a:rect r="r" b="b" t="t" l="l"/>
            <a:pathLst>
              <a:path h="8220051" w="8220051">
                <a:moveTo>
                  <a:pt x="0" y="0"/>
                </a:moveTo>
                <a:lnTo>
                  <a:pt x="8220051" y="0"/>
                </a:lnTo>
                <a:lnTo>
                  <a:pt x="8220051" y="8220051"/>
                </a:lnTo>
                <a:lnTo>
                  <a:pt x="0" y="822005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0" y="9087267"/>
            <a:ext cx="18288000" cy="1199733"/>
            <a:chOff x="0" y="0"/>
            <a:chExt cx="4816593" cy="315979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4816592" cy="315979"/>
            </a:xfrm>
            <a:custGeom>
              <a:avLst/>
              <a:gdLst/>
              <a:ahLst/>
              <a:cxnLst/>
              <a:rect r="r" b="b" t="t" l="l"/>
              <a:pathLst>
                <a:path h="315979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315979"/>
                  </a:lnTo>
                  <a:lnTo>
                    <a:pt x="0" y="315979"/>
                  </a:lnTo>
                  <a:close/>
                </a:path>
              </a:pathLst>
            </a:custGeom>
            <a:solidFill>
              <a:srgbClr val="7EBC00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28575"/>
              <a:ext cx="4816593" cy="34455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06"/>
                </a:lnSpc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15871197" y="9255831"/>
            <a:ext cx="2130736" cy="862604"/>
          </a:xfrm>
          <a:custGeom>
            <a:avLst/>
            <a:gdLst/>
            <a:ahLst/>
            <a:cxnLst/>
            <a:rect r="r" b="b" t="t" l="l"/>
            <a:pathLst>
              <a:path h="862604" w="2130736">
                <a:moveTo>
                  <a:pt x="0" y="0"/>
                </a:moveTo>
                <a:lnTo>
                  <a:pt x="2130736" y="0"/>
                </a:lnTo>
                <a:lnTo>
                  <a:pt x="2130736" y="862604"/>
                </a:lnTo>
                <a:lnTo>
                  <a:pt x="0" y="86260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9922749" y="3597309"/>
            <a:ext cx="7886700" cy="1988344"/>
            <a:chOff x="0" y="0"/>
            <a:chExt cx="10515600" cy="265112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0515600" cy="2651126"/>
            </a:xfrm>
            <a:custGeom>
              <a:avLst/>
              <a:gdLst/>
              <a:ahLst/>
              <a:cxnLst/>
              <a:rect r="r" b="b" t="t" l="l"/>
              <a:pathLst>
                <a:path h="2651126" w="10515600">
                  <a:moveTo>
                    <a:pt x="0" y="0"/>
                  </a:moveTo>
                  <a:lnTo>
                    <a:pt x="10515600" y="0"/>
                  </a:lnTo>
                  <a:lnTo>
                    <a:pt x="10515600" y="2651126"/>
                  </a:lnTo>
                  <a:lnTo>
                    <a:pt x="0" y="2651126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04825"/>
              <a:ext cx="10515600" cy="3155951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ctr">
                <a:lnSpc>
                  <a:spcPts val="11880"/>
                </a:lnSpc>
              </a:pPr>
              <a:r>
                <a:rPr lang="en-US" sz="6600" b="true">
                  <a:solidFill>
                    <a:srgbClr val="7EBC00"/>
                  </a:solidFill>
                  <a:latin typeface="Alegreya Sans Bold"/>
                  <a:ea typeface="Alegreya Sans Bold"/>
                  <a:cs typeface="Alegreya Sans Bold"/>
                  <a:sym typeface="Alegreya Sans Bold"/>
                </a:rPr>
                <a:t>…in the right places</a:t>
              </a:r>
            </a:p>
          </p:txBody>
        </p:sp>
      </p:grpSp>
      <p:sp>
        <p:nvSpPr>
          <p:cNvPr name="Freeform 5" id="5" descr="A green circle with a star and a yellow star  Description automatically generated"/>
          <p:cNvSpPr/>
          <p:nvPr/>
        </p:nvSpPr>
        <p:spPr>
          <a:xfrm flipH="false" flipV="false" rot="0">
            <a:off x="507619" y="300605"/>
            <a:ext cx="8317557" cy="8317557"/>
          </a:xfrm>
          <a:custGeom>
            <a:avLst/>
            <a:gdLst/>
            <a:ahLst/>
            <a:cxnLst/>
            <a:rect r="r" b="b" t="t" l="l"/>
            <a:pathLst>
              <a:path h="8317557" w="8317557">
                <a:moveTo>
                  <a:pt x="0" y="0"/>
                </a:moveTo>
                <a:lnTo>
                  <a:pt x="8317557" y="0"/>
                </a:lnTo>
                <a:lnTo>
                  <a:pt x="8317557" y="8317557"/>
                </a:lnTo>
                <a:lnTo>
                  <a:pt x="0" y="831755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0" y="9087267"/>
            <a:ext cx="18288000" cy="1199733"/>
            <a:chOff x="0" y="0"/>
            <a:chExt cx="4816593" cy="315979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4816592" cy="315979"/>
            </a:xfrm>
            <a:custGeom>
              <a:avLst/>
              <a:gdLst/>
              <a:ahLst/>
              <a:cxnLst/>
              <a:rect r="r" b="b" t="t" l="l"/>
              <a:pathLst>
                <a:path h="315979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315979"/>
                  </a:lnTo>
                  <a:lnTo>
                    <a:pt x="0" y="315979"/>
                  </a:lnTo>
                  <a:close/>
                </a:path>
              </a:pathLst>
            </a:custGeom>
            <a:solidFill>
              <a:srgbClr val="7EBC00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28575"/>
              <a:ext cx="4816593" cy="34455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06"/>
                </a:lnSpc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15871197" y="9255831"/>
            <a:ext cx="2130736" cy="862604"/>
          </a:xfrm>
          <a:custGeom>
            <a:avLst/>
            <a:gdLst/>
            <a:ahLst/>
            <a:cxnLst/>
            <a:rect r="r" b="b" t="t" l="l"/>
            <a:pathLst>
              <a:path h="862604" w="2130736">
                <a:moveTo>
                  <a:pt x="0" y="0"/>
                </a:moveTo>
                <a:lnTo>
                  <a:pt x="2130736" y="0"/>
                </a:lnTo>
                <a:lnTo>
                  <a:pt x="2130736" y="862604"/>
                </a:lnTo>
                <a:lnTo>
                  <a:pt x="0" y="86260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CBE0336E81A2643B97D09618D7DFB14" ma:contentTypeVersion="18" ma:contentTypeDescription="Create a new document." ma:contentTypeScope="" ma:versionID="943700304eaffd03c0a10b465f4d9dca">
  <xsd:schema xmlns:xsd="http://www.w3.org/2001/XMLSchema" xmlns:xs="http://www.w3.org/2001/XMLSchema" xmlns:p="http://schemas.microsoft.com/office/2006/metadata/properties" xmlns:ns2="ea7a39d2-ab4a-4539-93b5-e597713f9eeb" xmlns:ns3="f6c01b6f-15a2-4031-b0e9-df9e8f822d14" targetNamespace="http://schemas.microsoft.com/office/2006/metadata/properties" ma:root="true" ma:fieldsID="e39b28d19b0a60a5ce5aebb92a3888ef" ns2:_="" ns3:_="">
    <xsd:import namespace="ea7a39d2-ab4a-4539-93b5-e597713f9eeb"/>
    <xsd:import namespace="f6c01b6f-15a2-4031-b0e9-df9e8f822d1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TaxCatchAll" minOccurs="0"/>
                <xsd:element ref="ns2:lcf76f155ced4ddcb4097134ff3c332f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7a39d2-ab4a-4539-93b5-e597713f9ee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2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033ca921-a75d-4d0b-866b-4ea1670f50c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c01b6f-15a2-4031-b0e9-df9e8f822d14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65ea0d2d-c7cf-4d78-9483-1a32a76744f4}" ma:internalName="TaxCatchAll" ma:showField="CatchAllData" ma:web="f6c01b6f-15a2-4031-b0e9-df9e8f822d1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6c01b6f-15a2-4031-b0e9-df9e8f822d14" xsi:nil="true"/>
    <lcf76f155ced4ddcb4097134ff3c332f xmlns="ea7a39d2-ab4a-4539-93b5-e597713f9eeb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2550208-B1BC-41D0-9772-51396D7F6353}"/>
</file>

<file path=customXml/itemProps2.xml><?xml version="1.0" encoding="utf-8"?>
<ds:datastoreItem xmlns:ds="http://schemas.openxmlformats.org/officeDocument/2006/customXml" ds:itemID="{AE600A89-9855-446E-BF1F-E4BF655C9B10}"/>
</file>

<file path=customXml/itemProps3.xml><?xml version="1.0" encoding="utf-8"?>
<ds:datastoreItem xmlns:ds="http://schemas.openxmlformats.org/officeDocument/2006/customXml" ds:itemID="{352E6A71-C3FA-4E98-948B-A17D7BABD00F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Session 2 natural resources and recycling Primary.pptx</dc:title>
  <cp:revision>1</cp:revision>
  <dcterms:created xsi:type="dcterms:W3CDTF">2006-08-16T00:00:00Z</dcterms:created>
  <dcterms:modified xsi:type="dcterms:W3CDTF">2011-08-01T06:04:30Z</dcterms:modified>
  <dc:identifier>DAGe55x366g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0x010100BCBE0336E81A2643B97D09618D7DFB14</vt:lpwstr>
  </property>
</Properties>
</file>